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98" r:id="rId3"/>
    <p:sldId id="268" r:id="rId4"/>
    <p:sldId id="283" r:id="rId5"/>
    <p:sldId id="270" r:id="rId6"/>
    <p:sldId id="274" r:id="rId7"/>
    <p:sldId id="273" r:id="rId8"/>
    <p:sldId id="276" r:id="rId9"/>
    <p:sldId id="290" r:id="rId10"/>
    <p:sldId id="293" r:id="rId11"/>
    <p:sldId id="282" r:id="rId12"/>
    <p:sldId id="291"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3" d="100"/>
          <a:sy n="103" d="100"/>
        </p:scale>
        <p:origin x="-9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hart>
    <c:title>
      <c:tx>
        <c:rich>
          <a:bodyPr/>
          <a:lstStyle/>
          <a:p>
            <a:pPr>
              <a:defRPr/>
            </a:pPr>
            <a:r>
              <a:rPr lang="en-US" dirty="0"/>
              <a:t>Peer Support Monthly Reach </a:t>
            </a:r>
            <a:r>
              <a:rPr lang="en-US" dirty="0" smtClean="0"/>
              <a:t>Outs FY-2016</a:t>
            </a:r>
            <a:endParaRPr lang="en-US" dirty="0"/>
          </a:p>
        </c:rich>
      </c:tx>
      <c:layout/>
      <c:overlay val="0"/>
    </c:title>
    <c:autoTitleDeleted val="0"/>
    <c:plotArea>
      <c:layout/>
      <c:lineChart>
        <c:grouping val="standard"/>
        <c:varyColors val="0"/>
        <c:ser>
          <c:idx val="0"/>
          <c:order val="0"/>
          <c:tx>
            <c:strRef>
              <c:f>Sheet1!$B$1</c:f>
              <c:strCache>
                <c:ptCount val="1"/>
                <c:pt idx="0">
                  <c:v>Peer Support Contacts</c:v>
                </c:pt>
              </c:strCache>
            </c:strRef>
          </c:tx>
          <c:marker>
            <c:symbol val="none"/>
          </c:marker>
          <c:cat>
            <c:strRef>
              <c:f>Sheet1!$A$2:$A$13</c:f>
              <c:strCache>
                <c:ptCount val="12"/>
                <c:pt idx="0">
                  <c:v>October</c:v>
                </c:pt>
                <c:pt idx="1">
                  <c:v>November</c:v>
                </c:pt>
                <c:pt idx="2">
                  <c:v>December</c:v>
                </c:pt>
                <c:pt idx="3">
                  <c:v>January </c:v>
                </c:pt>
                <c:pt idx="4">
                  <c:v>February</c:v>
                </c:pt>
                <c:pt idx="5">
                  <c:v>March</c:v>
                </c:pt>
                <c:pt idx="6">
                  <c:v>April</c:v>
                </c:pt>
                <c:pt idx="7">
                  <c:v>May</c:v>
                </c:pt>
                <c:pt idx="8">
                  <c:v>June </c:v>
                </c:pt>
                <c:pt idx="9">
                  <c:v>July </c:v>
                </c:pt>
                <c:pt idx="10">
                  <c:v>August</c:v>
                </c:pt>
                <c:pt idx="11">
                  <c:v>September</c:v>
                </c:pt>
              </c:strCache>
            </c:strRef>
          </c:cat>
          <c:val>
            <c:numRef>
              <c:f>Sheet1!$B$2:$B$13</c:f>
              <c:numCache>
                <c:formatCode>General</c:formatCode>
                <c:ptCount val="12"/>
                <c:pt idx="0">
                  <c:v>62</c:v>
                </c:pt>
                <c:pt idx="1">
                  <c:v>69</c:v>
                </c:pt>
                <c:pt idx="2">
                  <c:v>86</c:v>
                </c:pt>
                <c:pt idx="3">
                  <c:v>77</c:v>
                </c:pt>
                <c:pt idx="4">
                  <c:v>89</c:v>
                </c:pt>
                <c:pt idx="5">
                  <c:v>72</c:v>
                </c:pt>
                <c:pt idx="6">
                  <c:v>86</c:v>
                </c:pt>
                <c:pt idx="7">
                  <c:v>94</c:v>
                </c:pt>
                <c:pt idx="8">
                  <c:v>111</c:v>
                </c:pt>
                <c:pt idx="9">
                  <c:v>108</c:v>
                </c:pt>
                <c:pt idx="10">
                  <c:v>117</c:v>
                </c:pt>
                <c:pt idx="11">
                  <c:v>128</c:v>
                </c:pt>
              </c:numCache>
            </c:numRef>
          </c:val>
          <c:smooth val="0"/>
        </c:ser>
        <c:dLbls>
          <c:showLegendKey val="0"/>
          <c:showVal val="0"/>
          <c:showCatName val="0"/>
          <c:showSerName val="0"/>
          <c:showPercent val="0"/>
          <c:showBubbleSize val="0"/>
        </c:dLbls>
        <c:marker val="1"/>
        <c:smooth val="0"/>
        <c:axId val="68874624"/>
        <c:axId val="68876160"/>
      </c:lineChart>
      <c:catAx>
        <c:axId val="68874624"/>
        <c:scaling>
          <c:orientation val="minMax"/>
        </c:scaling>
        <c:delete val="0"/>
        <c:axPos val="b"/>
        <c:majorTickMark val="none"/>
        <c:minorTickMark val="none"/>
        <c:tickLblPos val="nextTo"/>
        <c:crossAx val="68876160"/>
        <c:crosses val="autoZero"/>
        <c:auto val="1"/>
        <c:lblAlgn val="ctr"/>
        <c:lblOffset val="100"/>
        <c:noMultiLvlLbl val="0"/>
      </c:catAx>
      <c:valAx>
        <c:axId val="68876160"/>
        <c:scaling>
          <c:orientation val="minMax"/>
        </c:scaling>
        <c:delete val="0"/>
        <c:axPos val="l"/>
        <c:majorGridlines/>
        <c:numFmt formatCode="General" sourceLinked="1"/>
        <c:majorTickMark val="none"/>
        <c:minorTickMark val="none"/>
        <c:tickLblPos val="nextTo"/>
        <c:crossAx val="68874624"/>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Peer Support Reach Out Topics: </a:t>
            </a:r>
            <a:r>
              <a:rPr lang="en-US" dirty="0" smtClean="0"/>
              <a:t>July, August </a:t>
            </a:r>
            <a:r>
              <a:rPr lang="en-US" dirty="0"/>
              <a:t>&amp; </a:t>
            </a:r>
            <a:r>
              <a:rPr lang="en-US" dirty="0" smtClean="0"/>
              <a:t>September</a:t>
            </a:r>
            <a:endParaRPr lang="en-US" dirty="0"/>
          </a:p>
        </c:rich>
      </c:tx>
      <c:layout/>
      <c:overlay val="0"/>
    </c:title>
    <c:autoTitleDeleted val="0"/>
    <c:plotArea>
      <c:layout/>
      <c:pieChart>
        <c:varyColors val="1"/>
        <c:ser>
          <c:idx val="0"/>
          <c:order val="0"/>
          <c:tx>
            <c:strRef>
              <c:f>Sheet1!$B$1</c:f>
              <c:strCache>
                <c:ptCount val="1"/>
                <c:pt idx="0">
                  <c:v>Peer Support Reach Out Topics: March, April &amp; May</c:v>
                </c:pt>
              </c:strCache>
            </c:strRef>
          </c:tx>
          <c:dPt>
            <c:idx val="0"/>
            <c:bubble3D val="0"/>
          </c:dPt>
          <c:dPt>
            <c:idx val="1"/>
            <c:bubble3D val="0"/>
          </c:dPt>
          <c:dLbls>
            <c:showLegendKey val="0"/>
            <c:showVal val="0"/>
            <c:showCatName val="0"/>
            <c:showSerName val="0"/>
            <c:showPercent val="1"/>
            <c:showBubbleSize val="0"/>
            <c:showLeaderLines val="1"/>
          </c:dLbls>
          <c:cat>
            <c:strRef>
              <c:f>Sheet1!$A$2:$A$4</c:f>
              <c:strCache>
                <c:ptCount val="3"/>
                <c:pt idx="0">
                  <c:v>Adverse Event</c:v>
                </c:pt>
                <c:pt idx="1">
                  <c:v>Personal/Interpersonal</c:v>
                </c:pt>
                <c:pt idx="2">
                  <c:v>Patient Related Issue</c:v>
                </c:pt>
              </c:strCache>
            </c:strRef>
          </c:cat>
          <c:val>
            <c:numRef>
              <c:f>Sheet1!$B$2:$B$4</c:f>
              <c:numCache>
                <c:formatCode>General</c:formatCode>
                <c:ptCount val="3"/>
                <c:pt idx="0">
                  <c:v>20</c:v>
                </c:pt>
                <c:pt idx="1">
                  <c:v>24</c:v>
                </c:pt>
                <c:pt idx="2">
                  <c:v>38</c:v>
                </c:pt>
              </c:numCache>
            </c:numRef>
          </c:val>
        </c:ser>
        <c:dLbls>
          <c:showLegendKey val="0"/>
          <c:showVal val="0"/>
          <c:showCatName val="0"/>
          <c:showSerName val="0"/>
          <c:showPercent val="1"/>
          <c:showBubbleSize val="0"/>
          <c:showLeaderLines val="1"/>
        </c:dLbls>
        <c:firstSliceAng val="0"/>
      </c:pieChart>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E1FDD1-5825-4F15-B16B-F38359D4BF67}" type="doc">
      <dgm:prSet loTypeId="urn:microsoft.com/office/officeart/2005/8/layout/pyramid2" loCatId="pyramid" qsTypeId="urn:microsoft.com/office/officeart/2005/8/quickstyle/simple1" qsCatId="simple" csTypeId="urn:microsoft.com/office/officeart/2005/8/colors/accent1_2" csCatId="accent1" phldr="1"/>
      <dgm:spPr/>
    </dgm:pt>
    <dgm:pt modelId="{8B44C287-570F-4E46-908E-A5321EC46759}">
      <dgm:prSet phldrT="[Text]" custT="1"/>
      <dgm:spPr>
        <a:solidFill>
          <a:schemeClr val="bg1">
            <a:alpha val="90000"/>
          </a:schemeClr>
        </a:solidFill>
      </dgm:spPr>
      <dgm:t>
        <a:bodyPr/>
        <a:lstStyle/>
        <a:p>
          <a:r>
            <a:rPr lang="en-US" sz="2000" b="1" dirty="0" smtClean="0"/>
            <a:t>Health Services</a:t>
          </a:r>
        </a:p>
        <a:p>
          <a:r>
            <a:rPr lang="en-US" sz="1200" dirty="0" smtClean="0"/>
            <a:t>Clinician Health Service</a:t>
          </a:r>
        </a:p>
        <a:p>
          <a:r>
            <a:rPr lang="en-US" sz="1200" dirty="0" smtClean="0"/>
            <a:t>Employee Assistance Program</a:t>
          </a:r>
        </a:p>
        <a:p>
          <a:r>
            <a:rPr lang="en-US" sz="1200" dirty="0" smtClean="0"/>
            <a:t>Chaplains, Social Work, etc.</a:t>
          </a:r>
        </a:p>
        <a:p>
          <a:r>
            <a:rPr lang="en-US" sz="1200" dirty="0" smtClean="0"/>
            <a:t>(the above can also give external referrals)</a:t>
          </a:r>
          <a:endParaRPr lang="en-US" sz="1200" dirty="0"/>
        </a:p>
      </dgm:t>
    </dgm:pt>
    <dgm:pt modelId="{72FBD362-D64C-484E-9736-F14B3626F910}" type="parTrans" cxnId="{64471F66-8F31-4C39-A692-27948F9219EC}">
      <dgm:prSet/>
      <dgm:spPr/>
      <dgm:t>
        <a:bodyPr/>
        <a:lstStyle/>
        <a:p>
          <a:endParaRPr lang="en-US"/>
        </a:p>
      </dgm:t>
    </dgm:pt>
    <dgm:pt modelId="{E49EA6DC-3972-4E68-901D-959E1741EC72}" type="sibTrans" cxnId="{64471F66-8F31-4C39-A692-27948F9219EC}">
      <dgm:prSet/>
      <dgm:spPr/>
      <dgm:t>
        <a:bodyPr/>
        <a:lstStyle/>
        <a:p>
          <a:endParaRPr lang="en-US"/>
        </a:p>
      </dgm:t>
    </dgm:pt>
    <dgm:pt modelId="{467E6025-207F-4FA4-849E-1BB6203360CC}">
      <dgm:prSet phldrT="[Text]" custT="1"/>
      <dgm:spPr>
        <a:solidFill>
          <a:schemeClr val="bg1">
            <a:lumMod val="95000"/>
            <a:alpha val="90000"/>
          </a:schemeClr>
        </a:solidFill>
      </dgm:spPr>
      <dgm:t>
        <a:bodyPr/>
        <a:lstStyle/>
        <a:p>
          <a:r>
            <a:rPr lang="en-US" sz="2000" b="1" dirty="0" smtClean="0"/>
            <a:t>Peer Supporters</a:t>
          </a:r>
        </a:p>
        <a:p>
          <a:r>
            <a:rPr lang="en-US" sz="1300" dirty="0" smtClean="0"/>
            <a:t>Give one-on-one support</a:t>
          </a:r>
        </a:p>
        <a:p>
          <a:r>
            <a:rPr lang="en-US" sz="1300" dirty="0" smtClean="0"/>
            <a:t>Aware of all other support services offered at BIDMC and gives information about those resources as appropriate</a:t>
          </a:r>
        </a:p>
        <a:p>
          <a:r>
            <a:rPr lang="en-US" sz="1300" dirty="0" smtClean="0"/>
            <a:t>Aware of self-harm escalation criteria</a:t>
          </a:r>
        </a:p>
      </dgm:t>
    </dgm:pt>
    <dgm:pt modelId="{86ED512C-9828-4218-81D8-57FF12C89A71}" type="parTrans" cxnId="{FFF1E432-66E5-46E9-8CEA-3D6E0CDC98CB}">
      <dgm:prSet/>
      <dgm:spPr/>
      <dgm:t>
        <a:bodyPr/>
        <a:lstStyle/>
        <a:p>
          <a:endParaRPr lang="en-US"/>
        </a:p>
      </dgm:t>
    </dgm:pt>
    <dgm:pt modelId="{CC3202BF-C363-4DA2-8A29-6CA3E10CFD5D}" type="sibTrans" cxnId="{FFF1E432-66E5-46E9-8CEA-3D6E0CDC98CB}">
      <dgm:prSet/>
      <dgm:spPr/>
      <dgm:t>
        <a:bodyPr/>
        <a:lstStyle/>
        <a:p>
          <a:endParaRPr lang="en-US"/>
        </a:p>
      </dgm:t>
    </dgm:pt>
    <dgm:pt modelId="{F0643678-6E0E-42CE-B166-6EAA19679184}" type="pres">
      <dgm:prSet presAssocID="{EEE1FDD1-5825-4F15-B16B-F38359D4BF67}" presName="compositeShape" presStyleCnt="0">
        <dgm:presLayoutVars>
          <dgm:dir/>
          <dgm:resizeHandles/>
        </dgm:presLayoutVars>
      </dgm:prSet>
      <dgm:spPr/>
    </dgm:pt>
    <dgm:pt modelId="{D5B06237-7845-4C02-9758-4C5008F55371}" type="pres">
      <dgm:prSet presAssocID="{EEE1FDD1-5825-4F15-B16B-F38359D4BF67}" presName="pyramid" presStyleLbl="node1" presStyleIdx="0" presStyleCnt="1"/>
      <dgm:spPr/>
    </dgm:pt>
    <dgm:pt modelId="{6672CD12-9E1D-4AA6-A131-D81539D2135F}" type="pres">
      <dgm:prSet presAssocID="{EEE1FDD1-5825-4F15-B16B-F38359D4BF67}" presName="theList" presStyleCnt="0"/>
      <dgm:spPr/>
    </dgm:pt>
    <dgm:pt modelId="{062C162C-17D3-407C-92B6-961C89F1C5F4}" type="pres">
      <dgm:prSet presAssocID="{8B44C287-570F-4E46-908E-A5321EC46759}" presName="aNode" presStyleLbl="fgAcc1" presStyleIdx="0" presStyleCnt="2" custLinFactNeighborX="-5769" custLinFactNeighborY="32825">
        <dgm:presLayoutVars>
          <dgm:bulletEnabled val="1"/>
        </dgm:presLayoutVars>
      </dgm:prSet>
      <dgm:spPr/>
      <dgm:t>
        <a:bodyPr/>
        <a:lstStyle/>
        <a:p>
          <a:endParaRPr lang="en-US"/>
        </a:p>
      </dgm:t>
    </dgm:pt>
    <dgm:pt modelId="{EE11D49D-F1B0-4AF5-8EE3-8FA77AC0F383}" type="pres">
      <dgm:prSet presAssocID="{8B44C287-570F-4E46-908E-A5321EC46759}" presName="aSpace" presStyleCnt="0"/>
      <dgm:spPr/>
    </dgm:pt>
    <dgm:pt modelId="{0C26D16B-2F5F-4909-8B17-35D63525D8EB}" type="pres">
      <dgm:prSet presAssocID="{467E6025-207F-4FA4-849E-1BB6203360CC}" presName="aNode" presStyleLbl="fgAcc1" presStyleIdx="1" presStyleCnt="2" custScaleY="142892" custLinFactNeighborX="-5769" custLinFactNeighborY="-6283">
        <dgm:presLayoutVars>
          <dgm:bulletEnabled val="1"/>
        </dgm:presLayoutVars>
      </dgm:prSet>
      <dgm:spPr/>
      <dgm:t>
        <a:bodyPr/>
        <a:lstStyle/>
        <a:p>
          <a:endParaRPr lang="en-US"/>
        </a:p>
      </dgm:t>
    </dgm:pt>
    <dgm:pt modelId="{020BD026-094F-4531-92F6-B87B4E9DE4B3}" type="pres">
      <dgm:prSet presAssocID="{467E6025-207F-4FA4-849E-1BB6203360CC}" presName="aSpace" presStyleCnt="0"/>
      <dgm:spPr/>
    </dgm:pt>
  </dgm:ptLst>
  <dgm:cxnLst>
    <dgm:cxn modelId="{EC3AA49B-8529-4CC6-A7E9-3D9038079768}" type="presOf" srcId="{8B44C287-570F-4E46-908E-A5321EC46759}" destId="{062C162C-17D3-407C-92B6-961C89F1C5F4}" srcOrd="0" destOrd="0" presId="urn:microsoft.com/office/officeart/2005/8/layout/pyramid2"/>
    <dgm:cxn modelId="{FFF1E432-66E5-46E9-8CEA-3D6E0CDC98CB}" srcId="{EEE1FDD1-5825-4F15-B16B-F38359D4BF67}" destId="{467E6025-207F-4FA4-849E-1BB6203360CC}" srcOrd="1" destOrd="0" parTransId="{86ED512C-9828-4218-81D8-57FF12C89A71}" sibTransId="{CC3202BF-C363-4DA2-8A29-6CA3E10CFD5D}"/>
    <dgm:cxn modelId="{0E816498-8C42-4A74-AFF5-6D1F2512A7ED}" type="presOf" srcId="{467E6025-207F-4FA4-849E-1BB6203360CC}" destId="{0C26D16B-2F5F-4909-8B17-35D63525D8EB}" srcOrd="0" destOrd="0" presId="urn:microsoft.com/office/officeart/2005/8/layout/pyramid2"/>
    <dgm:cxn modelId="{64471F66-8F31-4C39-A692-27948F9219EC}" srcId="{EEE1FDD1-5825-4F15-B16B-F38359D4BF67}" destId="{8B44C287-570F-4E46-908E-A5321EC46759}" srcOrd="0" destOrd="0" parTransId="{72FBD362-D64C-484E-9736-F14B3626F910}" sibTransId="{E49EA6DC-3972-4E68-901D-959E1741EC72}"/>
    <dgm:cxn modelId="{78DD4CA9-CDF5-4395-AD2E-7B6720AC0408}" type="presOf" srcId="{EEE1FDD1-5825-4F15-B16B-F38359D4BF67}" destId="{F0643678-6E0E-42CE-B166-6EAA19679184}" srcOrd="0" destOrd="0" presId="urn:microsoft.com/office/officeart/2005/8/layout/pyramid2"/>
    <dgm:cxn modelId="{310ABD6E-BE25-44C0-9B49-5C3D3ACB11F6}" type="presParOf" srcId="{F0643678-6E0E-42CE-B166-6EAA19679184}" destId="{D5B06237-7845-4C02-9758-4C5008F55371}" srcOrd="0" destOrd="0" presId="urn:microsoft.com/office/officeart/2005/8/layout/pyramid2"/>
    <dgm:cxn modelId="{36F7970C-FA8D-44C1-8D6C-A7AA6E3D2A4C}" type="presParOf" srcId="{F0643678-6E0E-42CE-B166-6EAA19679184}" destId="{6672CD12-9E1D-4AA6-A131-D81539D2135F}" srcOrd="1" destOrd="0" presId="urn:microsoft.com/office/officeart/2005/8/layout/pyramid2"/>
    <dgm:cxn modelId="{F615E52B-714C-4223-AFBF-9C6FDAFB9839}" type="presParOf" srcId="{6672CD12-9E1D-4AA6-A131-D81539D2135F}" destId="{062C162C-17D3-407C-92B6-961C89F1C5F4}" srcOrd="0" destOrd="0" presId="urn:microsoft.com/office/officeart/2005/8/layout/pyramid2"/>
    <dgm:cxn modelId="{E5F20141-A795-4721-9BF4-E3F4794B31E0}" type="presParOf" srcId="{6672CD12-9E1D-4AA6-A131-D81539D2135F}" destId="{EE11D49D-F1B0-4AF5-8EE3-8FA77AC0F383}" srcOrd="1" destOrd="0" presId="urn:microsoft.com/office/officeart/2005/8/layout/pyramid2"/>
    <dgm:cxn modelId="{9659B8A9-A02F-4C9C-A5BE-9DBBD777F635}" type="presParOf" srcId="{6672CD12-9E1D-4AA6-A131-D81539D2135F}" destId="{0C26D16B-2F5F-4909-8B17-35D63525D8EB}" srcOrd="2" destOrd="0" presId="urn:microsoft.com/office/officeart/2005/8/layout/pyramid2"/>
    <dgm:cxn modelId="{EB791406-D6EB-4CF9-96B1-C753C8F89B03}" type="presParOf" srcId="{6672CD12-9E1D-4AA6-A131-D81539D2135F}" destId="{020BD026-094F-4531-92F6-B87B4E9DE4B3}"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3E9FE4-1FD0-4357-83BC-9B3B6A409836}" type="doc">
      <dgm:prSet loTypeId="urn:microsoft.com/office/officeart/2005/8/layout/arrow2" loCatId="process" qsTypeId="urn:microsoft.com/office/officeart/2005/8/quickstyle/simple1" qsCatId="simple" csTypeId="urn:microsoft.com/office/officeart/2005/8/colors/accent1_2" csCatId="accent1" phldr="1"/>
      <dgm:spPr/>
    </dgm:pt>
    <dgm:pt modelId="{B346BDF1-7917-4876-AE48-581C14FB406F}">
      <dgm:prSet phldrT="[Text]" custT="1"/>
      <dgm:spPr/>
      <dgm:t>
        <a:bodyPr/>
        <a:lstStyle/>
        <a:p>
          <a:r>
            <a:rPr lang="en-US" sz="1400" dirty="0" smtClean="0"/>
            <a:t>Upsetting event occurs</a:t>
          </a:r>
          <a:endParaRPr lang="en-US" sz="1400" dirty="0"/>
        </a:p>
      </dgm:t>
    </dgm:pt>
    <dgm:pt modelId="{206263FE-BA7A-416B-BFD8-1F005D616A15}" type="parTrans" cxnId="{CCD20E3F-4540-4C72-AEBE-F3B9854DA659}">
      <dgm:prSet/>
      <dgm:spPr/>
      <dgm:t>
        <a:bodyPr/>
        <a:lstStyle/>
        <a:p>
          <a:endParaRPr lang="en-US"/>
        </a:p>
      </dgm:t>
    </dgm:pt>
    <dgm:pt modelId="{BBF180EC-F5A5-4AA2-8CEA-C56628F3F1AB}" type="sibTrans" cxnId="{CCD20E3F-4540-4C72-AEBE-F3B9854DA659}">
      <dgm:prSet/>
      <dgm:spPr/>
      <dgm:t>
        <a:bodyPr/>
        <a:lstStyle/>
        <a:p>
          <a:endParaRPr lang="en-US"/>
        </a:p>
      </dgm:t>
    </dgm:pt>
    <dgm:pt modelId="{ADF2231A-18D3-47A7-9EBB-1DD773D4E2B3}">
      <dgm:prSet phldrT="[Text]" custT="1"/>
      <dgm:spPr/>
      <dgm:t>
        <a:bodyPr/>
        <a:lstStyle/>
        <a:p>
          <a:r>
            <a:rPr lang="en-US" sz="1400" dirty="0" smtClean="0"/>
            <a:t>Affected individuals identified</a:t>
          </a:r>
          <a:endParaRPr lang="en-US" sz="1400" dirty="0"/>
        </a:p>
      </dgm:t>
    </dgm:pt>
    <dgm:pt modelId="{42A0383B-DE7A-476A-B644-237878FF9F71}" type="parTrans" cxnId="{A3284B54-B737-4925-84B2-DBC8C8EAA2A8}">
      <dgm:prSet/>
      <dgm:spPr/>
      <dgm:t>
        <a:bodyPr/>
        <a:lstStyle/>
        <a:p>
          <a:endParaRPr lang="en-US"/>
        </a:p>
      </dgm:t>
    </dgm:pt>
    <dgm:pt modelId="{D7D543E0-22AF-427C-A7AD-C37D62BE6458}" type="sibTrans" cxnId="{A3284B54-B737-4925-84B2-DBC8C8EAA2A8}">
      <dgm:prSet/>
      <dgm:spPr/>
      <dgm:t>
        <a:bodyPr/>
        <a:lstStyle/>
        <a:p>
          <a:endParaRPr lang="en-US"/>
        </a:p>
      </dgm:t>
    </dgm:pt>
    <dgm:pt modelId="{77C0F5A3-03E4-4D49-9225-019100D315A3}">
      <dgm:prSet phldrT="[Text]" custT="1"/>
      <dgm:spPr/>
      <dgm:t>
        <a:bodyPr/>
        <a:lstStyle/>
        <a:p>
          <a:r>
            <a:rPr lang="en-US" sz="1400" i="0" dirty="0" smtClean="0"/>
            <a:t>Peer supporters approach affected individuals, or vice versa</a:t>
          </a:r>
          <a:endParaRPr lang="en-US" sz="1400" i="0" dirty="0"/>
        </a:p>
      </dgm:t>
    </dgm:pt>
    <dgm:pt modelId="{AFFFE339-EAC8-460D-862E-01F5619CE01C}" type="parTrans" cxnId="{1E39006C-DA92-4038-9EE5-56BD88975ADE}">
      <dgm:prSet/>
      <dgm:spPr/>
      <dgm:t>
        <a:bodyPr/>
        <a:lstStyle/>
        <a:p>
          <a:endParaRPr lang="en-US"/>
        </a:p>
      </dgm:t>
    </dgm:pt>
    <dgm:pt modelId="{1F0F0B1F-2FBC-4C2E-82B0-2906788BCB81}" type="sibTrans" cxnId="{1E39006C-DA92-4038-9EE5-56BD88975ADE}">
      <dgm:prSet/>
      <dgm:spPr/>
      <dgm:t>
        <a:bodyPr/>
        <a:lstStyle/>
        <a:p>
          <a:endParaRPr lang="en-US"/>
        </a:p>
      </dgm:t>
    </dgm:pt>
    <dgm:pt modelId="{1B041463-C688-4CD0-A037-9E719CE918FB}" type="pres">
      <dgm:prSet presAssocID="{DE3E9FE4-1FD0-4357-83BC-9B3B6A409836}" presName="arrowDiagram" presStyleCnt="0">
        <dgm:presLayoutVars>
          <dgm:chMax val="5"/>
          <dgm:dir/>
          <dgm:resizeHandles val="exact"/>
        </dgm:presLayoutVars>
      </dgm:prSet>
      <dgm:spPr/>
    </dgm:pt>
    <dgm:pt modelId="{35459E4B-7522-42F6-BD33-C370E555D2A4}" type="pres">
      <dgm:prSet presAssocID="{DE3E9FE4-1FD0-4357-83BC-9B3B6A409836}" presName="arrow" presStyleLbl="bgShp" presStyleIdx="0" presStyleCnt="1" custAng="10393632" custFlipHor="1" custScaleX="100000" custScaleY="109015" custLinFactNeighborX="1974" custLinFactNeighborY="-22843"/>
      <dgm:spPr/>
    </dgm:pt>
    <dgm:pt modelId="{9DEED34F-6734-466A-BAF7-F3A199DC95B8}" type="pres">
      <dgm:prSet presAssocID="{DE3E9FE4-1FD0-4357-83BC-9B3B6A409836}" presName="arrowDiagram3" presStyleCnt="0"/>
      <dgm:spPr/>
    </dgm:pt>
    <dgm:pt modelId="{52AD5910-A9F6-48D9-BCAD-29F455B1048B}" type="pres">
      <dgm:prSet presAssocID="{B346BDF1-7917-4876-AE48-581C14FB406F}" presName="bullet3a" presStyleLbl="node1" presStyleIdx="0" presStyleCnt="3" custLinFactY="-900000" custLinFactNeighborX="33051" custLinFactNeighborY="-923410"/>
      <dgm:spPr/>
    </dgm:pt>
    <dgm:pt modelId="{512478D2-048B-446E-8F49-21CE9E1033A2}" type="pres">
      <dgm:prSet presAssocID="{B346BDF1-7917-4876-AE48-581C14FB406F}" presName="textBox3a" presStyleLbl="revTx" presStyleIdx="0" presStyleCnt="3" custLinFactY="-130342" custLinFactNeighborX="-9166" custLinFactNeighborY="-200000">
        <dgm:presLayoutVars>
          <dgm:bulletEnabled val="1"/>
        </dgm:presLayoutVars>
      </dgm:prSet>
      <dgm:spPr/>
      <dgm:t>
        <a:bodyPr/>
        <a:lstStyle/>
        <a:p>
          <a:endParaRPr lang="en-US"/>
        </a:p>
      </dgm:t>
    </dgm:pt>
    <dgm:pt modelId="{D0115DF7-F783-48FF-8B86-3BA890D19A7F}" type="pres">
      <dgm:prSet presAssocID="{ADF2231A-18D3-47A7-9EBB-1DD773D4E2B3}" presName="bullet3b" presStyleLbl="node1" presStyleIdx="1" presStyleCnt="3" custLinFactY="-100000" custLinFactNeighborX="-73332" custLinFactNeighborY="-179802"/>
      <dgm:spPr/>
    </dgm:pt>
    <dgm:pt modelId="{4D905871-DE93-4693-AAF7-5F6E3F892E27}" type="pres">
      <dgm:prSet presAssocID="{ADF2231A-18D3-47A7-9EBB-1DD773D4E2B3}" presName="textBox3b" presStyleLbl="revTx" presStyleIdx="1" presStyleCnt="3" custLinFactNeighborX="-38277" custLinFactNeighborY="-88739">
        <dgm:presLayoutVars>
          <dgm:bulletEnabled val="1"/>
        </dgm:presLayoutVars>
      </dgm:prSet>
      <dgm:spPr/>
      <dgm:t>
        <a:bodyPr/>
        <a:lstStyle/>
        <a:p>
          <a:endParaRPr lang="en-US"/>
        </a:p>
      </dgm:t>
    </dgm:pt>
    <dgm:pt modelId="{EC4C6B37-8B38-43F1-967C-A1F1447C6C13}" type="pres">
      <dgm:prSet presAssocID="{77C0F5A3-03E4-4D49-9225-019100D315A3}" presName="bullet3c" presStyleLbl="node1" presStyleIdx="2" presStyleCnt="3" custLinFactY="100000" custLinFactNeighborX="-86506" custLinFactNeighborY="104684"/>
      <dgm:spPr/>
    </dgm:pt>
    <dgm:pt modelId="{D1548515-75BF-4513-BEE0-B2EBFEE78811}" type="pres">
      <dgm:prSet presAssocID="{77C0F5A3-03E4-4D49-9225-019100D315A3}" presName="textBox3c" presStyleLbl="revTx" presStyleIdx="2" presStyleCnt="3" custScaleX="128183" custScaleY="56079" custLinFactNeighborX="-44065" custLinFactNeighborY="-50183">
        <dgm:presLayoutVars>
          <dgm:bulletEnabled val="1"/>
        </dgm:presLayoutVars>
      </dgm:prSet>
      <dgm:spPr/>
      <dgm:t>
        <a:bodyPr/>
        <a:lstStyle/>
        <a:p>
          <a:endParaRPr lang="en-US"/>
        </a:p>
      </dgm:t>
    </dgm:pt>
  </dgm:ptLst>
  <dgm:cxnLst>
    <dgm:cxn modelId="{15D2EFC2-F7A8-4A86-A364-F66FF28E4B72}" type="presOf" srcId="{ADF2231A-18D3-47A7-9EBB-1DD773D4E2B3}" destId="{4D905871-DE93-4693-AAF7-5F6E3F892E27}" srcOrd="0" destOrd="0" presId="urn:microsoft.com/office/officeart/2005/8/layout/arrow2"/>
    <dgm:cxn modelId="{CCD20E3F-4540-4C72-AEBE-F3B9854DA659}" srcId="{DE3E9FE4-1FD0-4357-83BC-9B3B6A409836}" destId="{B346BDF1-7917-4876-AE48-581C14FB406F}" srcOrd="0" destOrd="0" parTransId="{206263FE-BA7A-416B-BFD8-1F005D616A15}" sibTransId="{BBF180EC-F5A5-4AA2-8CEA-C56628F3F1AB}"/>
    <dgm:cxn modelId="{5C36878B-E3BE-4C08-BD7F-1B004865FA69}" type="presOf" srcId="{77C0F5A3-03E4-4D49-9225-019100D315A3}" destId="{D1548515-75BF-4513-BEE0-B2EBFEE78811}" srcOrd="0" destOrd="0" presId="urn:microsoft.com/office/officeart/2005/8/layout/arrow2"/>
    <dgm:cxn modelId="{1E39006C-DA92-4038-9EE5-56BD88975ADE}" srcId="{DE3E9FE4-1FD0-4357-83BC-9B3B6A409836}" destId="{77C0F5A3-03E4-4D49-9225-019100D315A3}" srcOrd="2" destOrd="0" parTransId="{AFFFE339-EAC8-460D-862E-01F5619CE01C}" sibTransId="{1F0F0B1F-2FBC-4C2E-82B0-2906788BCB81}"/>
    <dgm:cxn modelId="{70A8BAFE-5178-4A3C-991D-13376149C923}" type="presOf" srcId="{DE3E9FE4-1FD0-4357-83BC-9B3B6A409836}" destId="{1B041463-C688-4CD0-A037-9E719CE918FB}" srcOrd="0" destOrd="0" presId="urn:microsoft.com/office/officeart/2005/8/layout/arrow2"/>
    <dgm:cxn modelId="{B6856DBB-3232-4E5F-BDBC-B2269014C5B0}" type="presOf" srcId="{B346BDF1-7917-4876-AE48-581C14FB406F}" destId="{512478D2-048B-446E-8F49-21CE9E1033A2}" srcOrd="0" destOrd="0" presId="urn:microsoft.com/office/officeart/2005/8/layout/arrow2"/>
    <dgm:cxn modelId="{A3284B54-B737-4925-84B2-DBC8C8EAA2A8}" srcId="{DE3E9FE4-1FD0-4357-83BC-9B3B6A409836}" destId="{ADF2231A-18D3-47A7-9EBB-1DD773D4E2B3}" srcOrd="1" destOrd="0" parTransId="{42A0383B-DE7A-476A-B644-237878FF9F71}" sibTransId="{D7D543E0-22AF-427C-A7AD-C37D62BE6458}"/>
    <dgm:cxn modelId="{D879D3C4-9658-4AC0-8B18-793B8764382A}" type="presParOf" srcId="{1B041463-C688-4CD0-A037-9E719CE918FB}" destId="{35459E4B-7522-42F6-BD33-C370E555D2A4}" srcOrd="0" destOrd="0" presId="urn:microsoft.com/office/officeart/2005/8/layout/arrow2"/>
    <dgm:cxn modelId="{67AEE51F-01CF-4584-AE91-99E0A706D2E0}" type="presParOf" srcId="{1B041463-C688-4CD0-A037-9E719CE918FB}" destId="{9DEED34F-6734-466A-BAF7-F3A199DC95B8}" srcOrd="1" destOrd="0" presId="urn:microsoft.com/office/officeart/2005/8/layout/arrow2"/>
    <dgm:cxn modelId="{47A1C3BF-BD84-4347-B4C4-C7C689506008}" type="presParOf" srcId="{9DEED34F-6734-466A-BAF7-F3A199DC95B8}" destId="{52AD5910-A9F6-48D9-BCAD-29F455B1048B}" srcOrd="0" destOrd="0" presId="urn:microsoft.com/office/officeart/2005/8/layout/arrow2"/>
    <dgm:cxn modelId="{2A51EA9D-CFC1-45DE-A9FD-33F95F501637}" type="presParOf" srcId="{9DEED34F-6734-466A-BAF7-F3A199DC95B8}" destId="{512478D2-048B-446E-8F49-21CE9E1033A2}" srcOrd="1" destOrd="0" presId="urn:microsoft.com/office/officeart/2005/8/layout/arrow2"/>
    <dgm:cxn modelId="{F2F33BA5-FFF0-4FB1-86DA-995A9CC5D1A9}" type="presParOf" srcId="{9DEED34F-6734-466A-BAF7-F3A199DC95B8}" destId="{D0115DF7-F783-48FF-8B86-3BA890D19A7F}" srcOrd="2" destOrd="0" presId="urn:microsoft.com/office/officeart/2005/8/layout/arrow2"/>
    <dgm:cxn modelId="{78AA609A-E0FA-4BF1-BB5D-6A14C0A3B472}" type="presParOf" srcId="{9DEED34F-6734-466A-BAF7-F3A199DC95B8}" destId="{4D905871-DE93-4693-AAF7-5F6E3F892E27}" srcOrd="3" destOrd="0" presId="urn:microsoft.com/office/officeart/2005/8/layout/arrow2"/>
    <dgm:cxn modelId="{DE40421E-4379-42F7-838B-3DB90D2B6B0C}" type="presParOf" srcId="{9DEED34F-6734-466A-BAF7-F3A199DC95B8}" destId="{EC4C6B37-8B38-43F1-967C-A1F1447C6C13}" srcOrd="4" destOrd="0" presId="urn:microsoft.com/office/officeart/2005/8/layout/arrow2"/>
    <dgm:cxn modelId="{B973C133-80E9-4C1D-90F0-2EE082EEC74A}" type="presParOf" srcId="{9DEED34F-6734-466A-BAF7-F3A199DC95B8}" destId="{D1548515-75BF-4513-BEE0-B2EBFEE78811}" srcOrd="5" destOrd="0" presId="urn:microsoft.com/office/officeart/2005/8/layout/arrow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06237-7845-4C02-9758-4C5008F55371}">
      <dsp:nvSpPr>
        <dsp:cNvPr id="0" name=""/>
        <dsp:cNvSpPr/>
      </dsp:nvSpPr>
      <dsp:spPr>
        <a:xfrm>
          <a:off x="287415" y="0"/>
          <a:ext cx="4825999" cy="4825999"/>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2C162C-17D3-407C-92B6-961C89F1C5F4}">
      <dsp:nvSpPr>
        <dsp:cNvPr id="0" name=""/>
        <dsp:cNvSpPr/>
      </dsp:nvSpPr>
      <dsp:spPr>
        <a:xfrm>
          <a:off x="2519447" y="542925"/>
          <a:ext cx="3136900" cy="1440259"/>
        </a:xfrm>
        <a:prstGeom prst="roundRect">
          <a:avLst/>
        </a:prstGeom>
        <a:solidFill>
          <a:schemeClr val="bg1">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Health Services</a:t>
          </a:r>
        </a:p>
        <a:p>
          <a:pPr lvl="0" algn="ctr" defTabSz="889000">
            <a:lnSpc>
              <a:spcPct val="90000"/>
            </a:lnSpc>
            <a:spcBef>
              <a:spcPct val="0"/>
            </a:spcBef>
            <a:spcAft>
              <a:spcPct val="35000"/>
            </a:spcAft>
          </a:pPr>
          <a:r>
            <a:rPr lang="en-US" sz="1200" kern="1200" dirty="0" smtClean="0"/>
            <a:t>Clinician Health Service</a:t>
          </a:r>
        </a:p>
        <a:p>
          <a:pPr lvl="0" algn="ctr" defTabSz="889000">
            <a:lnSpc>
              <a:spcPct val="90000"/>
            </a:lnSpc>
            <a:spcBef>
              <a:spcPct val="0"/>
            </a:spcBef>
            <a:spcAft>
              <a:spcPct val="35000"/>
            </a:spcAft>
          </a:pPr>
          <a:r>
            <a:rPr lang="en-US" sz="1200" kern="1200" dirty="0" smtClean="0"/>
            <a:t>Employee Assistance Program</a:t>
          </a:r>
        </a:p>
        <a:p>
          <a:pPr lvl="0" algn="ctr" defTabSz="889000">
            <a:lnSpc>
              <a:spcPct val="90000"/>
            </a:lnSpc>
            <a:spcBef>
              <a:spcPct val="0"/>
            </a:spcBef>
            <a:spcAft>
              <a:spcPct val="35000"/>
            </a:spcAft>
          </a:pPr>
          <a:r>
            <a:rPr lang="en-US" sz="1200" kern="1200" dirty="0" smtClean="0"/>
            <a:t>Chaplains, Social Work, etc.</a:t>
          </a:r>
        </a:p>
        <a:p>
          <a:pPr lvl="0" algn="ctr" defTabSz="889000">
            <a:lnSpc>
              <a:spcPct val="90000"/>
            </a:lnSpc>
            <a:spcBef>
              <a:spcPct val="0"/>
            </a:spcBef>
            <a:spcAft>
              <a:spcPct val="35000"/>
            </a:spcAft>
          </a:pPr>
          <a:r>
            <a:rPr lang="en-US" sz="1200" kern="1200" dirty="0" smtClean="0"/>
            <a:t>(the above can also give external referrals)</a:t>
          </a:r>
          <a:endParaRPr lang="en-US" sz="1200" kern="1200" dirty="0"/>
        </a:p>
      </dsp:txBody>
      <dsp:txXfrm>
        <a:off x="2589755" y="613233"/>
        <a:ext cx="2996284" cy="1299643"/>
      </dsp:txXfrm>
    </dsp:sp>
    <dsp:sp modelId="{0C26D16B-2F5F-4909-8B17-35D63525D8EB}">
      <dsp:nvSpPr>
        <dsp:cNvPr id="0" name=""/>
        <dsp:cNvSpPr/>
      </dsp:nvSpPr>
      <dsp:spPr>
        <a:xfrm>
          <a:off x="2519447" y="2092810"/>
          <a:ext cx="3136900" cy="2058015"/>
        </a:xfrm>
        <a:prstGeom prst="roundRect">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Peer Supporters</a:t>
          </a:r>
        </a:p>
        <a:p>
          <a:pPr lvl="0" algn="ctr" defTabSz="889000">
            <a:lnSpc>
              <a:spcPct val="90000"/>
            </a:lnSpc>
            <a:spcBef>
              <a:spcPct val="0"/>
            </a:spcBef>
            <a:spcAft>
              <a:spcPct val="35000"/>
            </a:spcAft>
          </a:pPr>
          <a:r>
            <a:rPr lang="en-US" sz="1300" kern="1200" dirty="0" smtClean="0"/>
            <a:t>Give one-on-one support</a:t>
          </a:r>
        </a:p>
        <a:p>
          <a:pPr lvl="0" algn="ctr" defTabSz="889000">
            <a:lnSpc>
              <a:spcPct val="90000"/>
            </a:lnSpc>
            <a:spcBef>
              <a:spcPct val="0"/>
            </a:spcBef>
            <a:spcAft>
              <a:spcPct val="35000"/>
            </a:spcAft>
          </a:pPr>
          <a:r>
            <a:rPr lang="en-US" sz="1300" kern="1200" dirty="0" smtClean="0"/>
            <a:t>Aware of all other support services offered at BIDMC and gives information about those resources as appropriate</a:t>
          </a:r>
        </a:p>
        <a:p>
          <a:pPr lvl="0" algn="ctr" defTabSz="889000">
            <a:lnSpc>
              <a:spcPct val="90000"/>
            </a:lnSpc>
            <a:spcBef>
              <a:spcPct val="0"/>
            </a:spcBef>
            <a:spcAft>
              <a:spcPct val="35000"/>
            </a:spcAft>
          </a:pPr>
          <a:r>
            <a:rPr lang="en-US" sz="1300" kern="1200" dirty="0" smtClean="0"/>
            <a:t>Aware of self-harm escalation criteria</a:t>
          </a:r>
        </a:p>
      </dsp:txBody>
      <dsp:txXfrm>
        <a:off x="2619911" y="2193274"/>
        <a:ext cx="2935972" cy="1857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459E4B-7522-42F6-BD33-C370E555D2A4}">
      <dsp:nvSpPr>
        <dsp:cNvPr id="0" name=""/>
        <dsp:cNvSpPr/>
      </dsp:nvSpPr>
      <dsp:spPr>
        <a:xfrm rot="11206368" flipH="1">
          <a:off x="0" y="373418"/>
          <a:ext cx="4495800" cy="306318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AD5910-A9F6-48D9-BCAD-29F455B1048B}">
      <dsp:nvSpPr>
        <dsp:cNvPr id="0" name=""/>
        <dsp:cNvSpPr/>
      </dsp:nvSpPr>
      <dsp:spPr>
        <a:xfrm>
          <a:off x="609600" y="949910"/>
          <a:ext cx="116890" cy="1168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2478D2-048B-446E-8F49-21CE9E1033A2}">
      <dsp:nvSpPr>
        <dsp:cNvPr id="0" name=""/>
        <dsp:cNvSpPr/>
      </dsp:nvSpPr>
      <dsp:spPr>
        <a:xfrm>
          <a:off x="533396" y="457199"/>
          <a:ext cx="1047521" cy="812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938" tIns="0" rIns="0" bIns="0" numCol="1" spcCol="1270" anchor="t" anchorCtr="0">
          <a:noAutofit/>
        </a:bodyPr>
        <a:lstStyle/>
        <a:p>
          <a:pPr lvl="0" algn="l" defTabSz="622300">
            <a:lnSpc>
              <a:spcPct val="90000"/>
            </a:lnSpc>
            <a:spcBef>
              <a:spcPct val="0"/>
            </a:spcBef>
            <a:spcAft>
              <a:spcPct val="35000"/>
            </a:spcAft>
          </a:pPr>
          <a:r>
            <a:rPr lang="en-US" sz="1400" kern="1200" dirty="0" smtClean="0"/>
            <a:t>Upsetting event occurs</a:t>
          </a:r>
          <a:endParaRPr lang="en-US" sz="1400" kern="1200" dirty="0"/>
        </a:p>
      </dsp:txBody>
      <dsp:txXfrm>
        <a:off x="533396" y="457199"/>
        <a:ext cx="1047521" cy="812053"/>
      </dsp:txXfrm>
    </dsp:sp>
    <dsp:sp modelId="{D0115DF7-F783-48FF-8B86-3BA890D19A7F}">
      <dsp:nvSpPr>
        <dsp:cNvPr id="0" name=""/>
        <dsp:cNvSpPr/>
      </dsp:nvSpPr>
      <dsp:spPr>
        <a:xfrm>
          <a:off x="1447800" y="1726355"/>
          <a:ext cx="211302" cy="2113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905871-DE93-4693-AAF7-5F6E3F892E27}">
      <dsp:nvSpPr>
        <dsp:cNvPr id="0" name=""/>
        <dsp:cNvSpPr/>
      </dsp:nvSpPr>
      <dsp:spPr>
        <a:xfrm>
          <a:off x="1295398" y="1066796"/>
          <a:ext cx="1078992" cy="1528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65" tIns="0" rIns="0" bIns="0" numCol="1" spcCol="1270" anchor="t" anchorCtr="0">
          <a:noAutofit/>
        </a:bodyPr>
        <a:lstStyle/>
        <a:p>
          <a:pPr lvl="0" algn="l" defTabSz="622300">
            <a:lnSpc>
              <a:spcPct val="90000"/>
            </a:lnSpc>
            <a:spcBef>
              <a:spcPct val="0"/>
            </a:spcBef>
            <a:spcAft>
              <a:spcPct val="35000"/>
            </a:spcAft>
          </a:pPr>
          <a:r>
            <a:rPr lang="en-US" sz="1400" kern="1200" dirty="0" smtClean="0"/>
            <a:t>Affected individuals identified</a:t>
          </a:r>
          <a:endParaRPr lang="en-US" sz="1400" kern="1200" dirty="0"/>
        </a:p>
      </dsp:txBody>
      <dsp:txXfrm>
        <a:off x="1295398" y="1066796"/>
        <a:ext cx="1078992" cy="1528572"/>
      </dsp:txXfrm>
    </dsp:sp>
    <dsp:sp modelId="{EC4C6B37-8B38-43F1-967C-A1F1447C6C13}">
      <dsp:nvSpPr>
        <dsp:cNvPr id="0" name=""/>
        <dsp:cNvSpPr/>
      </dsp:nvSpPr>
      <dsp:spPr>
        <a:xfrm>
          <a:off x="2590799" y="2450973"/>
          <a:ext cx="292227" cy="2922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548515-75BF-4513-BEE0-B2EBFEE78811}">
      <dsp:nvSpPr>
        <dsp:cNvPr id="0" name=""/>
        <dsp:cNvSpPr/>
      </dsp:nvSpPr>
      <dsp:spPr>
        <a:xfrm>
          <a:off x="2362203" y="1447798"/>
          <a:ext cx="1383084" cy="1095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845" tIns="0" rIns="0" bIns="0" numCol="1" spcCol="1270" anchor="t" anchorCtr="0">
          <a:noAutofit/>
        </a:bodyPr>
        <a:lstStyle/>
        <a:p>
          <a:pPr lvl="0" algn="l" defTabSz="622300">
            <a:lnSpc>
              <a:spcPct val="90000"/>
            </a:lnSpc>
            <a:spcBef>
              <a:spcPct val="0"/>
            </a:spcBef>
            <a:spcAft>
              <a:spcPct val="35000"/>
            </a:spcAft>
          </a:pPr>
          <a:r>
            <a:rPr lang="en-US" sz="1400" i="0" kern="1200" dirty="0" smtClean="0"/>
            <a:t>Peer supporters approach affected individuals, or vice versa</a:t>
          </a:r>
          <a:endParaRPr lang="en-US" sz="1400" i="0" kern="1200" dirty="0"/>
        </a:p>
      </dsp:txBody>
      <dsp:txXfrm>
        <a:off x="2362203" y="1447798"/>
        <a:ext cx="1383084" cy="109514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89A1B45-A414-4766-9CAE-651ECE727F75}" type="datetimeFigureOut">
              <a:rPr lang="en-US" smtClean="0"/>
              <a:t>3/9/2017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DF55F24-68E4-4E1B-98FD-5D47B23DD012}" type="slidenum">
              <a:rPr lang="en-US" smtClean="0"/>
              <a:t>‹#›</a:t>
            </a:fld>
            <a:endParaRPr lang="en-US"/>
          </a:p>
        </p:txBody>
      </p:sp>
    </p:spTree>
    <p:extLst>
      <p:ext uri="{BB962C8B-B14F-4D97-AF65-F5344CB8AC3E}">
        <p14:creationId xmlns:p14="http://schemas.microsoft.com/office/powerpoint/2010/main" val="3108515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7462CB1-F669-4DA8-BC64-19CDA67423F4}" type="datetimeFigureOut">
              <a:rPr lang="en-US" smtClean="0"/>
              <a:t>3/9/2017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996FCB5-511E-45D2-AD43-AD85846F50B8}" type="slidenum">
              <a:rPr lang="en-US" smtClean="0"/>
              <a:t>‹#›</a:t>
            </a:fld>
            <a:endParaRPr lang="en-US"/>
          </a:p>
        </p:txBody>
      </p:sp>
    </p:spTree>
    <p:extLst>
      <p:ext uri="{BB962C8B-B14F-4D97-AF65-F5344CB8AC3E}">
        <p14:creationId xmlns:p14="http://schemas.microsoft.com/office/powerpoint/2010/main" val="1553644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a:t>
            </a:r>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2</a:t>
            </a:fld>
            <a:endParaRPr lang="en-US"/>
          </a:p>
        </p:txBody>
      </p:sp>
    </p:spTree>
    <p:extLst>
      <p:ext uri="{BB962C8B-B14F-4D97-AF65-F5344CB8AC3E}">
        <p14:creationId xmlns:p14="http://schemas.microsoft.com/office/powerpoint/2010/main" val="1073056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 with nursing directors and chiefs to send an Email</a:t>
            </a:r>
            <a:r>
              <a:rPr lang="en-US" baseline="0" dirty="0" smtClean="0"/>
              <a:t> sent with link to survey staff to nominate someone that they would go to for support following a stressful event. Typically we would see people who naturally lend an ear and offer support to </a:t>
            </a:r>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3</a:t>
            </a:fld>
            <a:endParaRPr lang="en-US"/>
          </a:p>
        </p:txBody>
      </p:sp>
    </p:spTree>
    <p:extLst>
      <p:ext uri="{BB962C8B-B14F-4D97-AF65-F5344CB8AC3E}">
        <p14:creationId xmlns:p14="http://schemas.microsoft.com/office/powerpoint/2010/main" val="425506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4</a:t>
            </a:fld>
            <a:endParaRPr lang="en-US"/>
          </a:p>
        </p:txBody>
      </p:sp>
    </p:spTree>
    <p:extLst>
      <p:ext uri="{BB962C8B-B14F-4D97-AF65-F5344CB8AC3E}">
        <p14:creationId xmlns:p14="http://schemas.microsoft.com/office/powerpoint/2010/main" val="3821240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Ancillary</a:t>
            </a:r>
            <a:r>
              <a:rPr lang="en-US" baseline="0" dirty="0" smtClean="0"/>
              <a:t> units</a:t>
            </a:r>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5</a:t>
            </a:fld>
            <a:endParaRPr lang="en-US"/>
          </a:p>
        </p:txBody>
      </p:sp>
    </p:spTree>
    <p:extLst>
      <p:ext uri="{BB962C8B-B14F-4D97-AF65-F5344CB8AC3E}">
        <p14:creationId xmlns:p14="http://schemas.microsoft.com/office/powerpoint/2010/main" val="849845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the role of the peer supporter? </a:t>
            </a:r>
            <a:endParaRPr lang="en-US" dirty="0"/>
          </a:p>
        </p:txBody>
      </p:sp>
      <p:sp>
        <p:nvSpPr>
          <p:cNvPr id="4" name="Slide Number Placeholder 3"/>
          <p:cNvSpPr>
            <a:spLocks noGrp="1"/>
          </p:cNvSpPr>
          <p:nvPr>
            <p:ph type="sldNum" sz="quarter" idx="10"/>
          </p:nvPr>
        </p:nvSpPr>
        <p:spPr/>
        <p:txBody>
          <a:bodyPr/>
          <a:lstStyle/>
          <a:p>
            <a:fld id="{319276C0-723E-4D9F-A203-CA081A640DB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615585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process for a peer support interaction. </a:t>
            </a:r>
            <a:endParaRPr lang="en-US" dirty="0"/>
          </a:p>
        </p:txBody>
      </p:sp>
      <p:sp>
        <p:nvSpPr>
          <p:cNvPr id="4" name="Slide Number Placeholder 3"/>
          <p:cNvSpPr>
            <a:spLocks noGrp="1"/>
          </p:cNvSpPr>
          <p:nvPr>
            <p:ph type="sldNum" sz="quarter" idx="10"/>
          </p:nvPr>
        </p:nvSpPr>
        <p:spPr/>
        <p:txBody>
          <a:bodyPr/>
          <a:lstStyle/>
          <a:p>
            <a:fld id="{319276C0-723E-4D9F-A203-CA081A640DB0}"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647120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8</a:t>
            </a:fld>
            <a:endParaRPr lang="en-US"/>
          </a:p>
        </p:txBody>
      </p:sp>
    </p:spTree>
    <p:extLst>
      <p:ext uri="{BB962C8B-B14F-4D97-AF65-F5344CB8AC3E}">
        <p14:creationId xmlns:p14="http://schemas.microsoft.com/office/powerpoint/2010/main" val="837377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endParaRPr lang="en-US" dirty="0"/>
          </a:p>
        </p:txBody>
      </p:sp>
      <p:sp>
        <p:nvSpPr>
          <p:cNvPr id="4" name="Slide Number Placeholder 3"/>
          <p:cNvSpPr>
            <a:spLocks noGrp="1"/>
          </p:cNvSpPr>
          <p:nvPr>
            <p:ph type="sldNum" sz="quarter" idx="10"/>
          </p:nvPr>
        </p:nvSpPr>
        <p:spPr/>
        <p:txBody>
          <a:bodyPr/>
          <a:lstStyle/>
          <a:p>
            <a:fld id="{319276C0-723E-4D9F-A203-CA081A640DB0}"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14248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10</a:t>
            </a:fld>
            <a:endParaRPr lang="en-US"/>
          </a:p>
        </p:txBody>
      </p:sp>
    </p:spTree>
    <p:extLst>
      <p:ext uri="{BB962C8B-B14F-4D97-AF65-F5344CB8AC3E}">
        <p14:creationId xmlns:p14="http://schemas.microsoft.com/office/powerpoint/2010/main" val="3933545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11</a:t>
            </a:fld>
            <a:endParaRPr lang="en-US"/>
          </a:p>
        </p:txBody>
      </p:sp>
    </p:spTree>
    <p:extLst>
      <p:ext uri="{BB962C8B-B14F-4D97-AF65-F5344CB8AC3E}">
        <p14:creationId xmlns:p14="http://schemas.microsoft.com/office/powerpoint/2010/main" val="3675912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96FCB5-511E-45D2-AD43-AD85846F50B8}" type="slidenum">
              <a:rPr lang="en-US" smtClean="0"/>
              <a:t>12</a:t>
            </a:fld>
            <a:endParaRPr lang="en-US"/>
          </a:p>
        </p:txBody>
      </p:sp>
    </p:spTree>
    <p:extLst>
      <p:ext uri="{BB962C8B-B14F-4D97-AF65-F5344CB8AC3E}">
        <p14:creationId xmlns:p14="http://schemas.microsoft.com/office/powerpoint/2010/main" val="3675912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36000"/>
            <a:lum/>
          </a:blip>
          <a:srcRect/>
          <a:stretch>
            <a:fillRect l="25000" r="-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1470025"/>
          </a:xfrm>
        </p:spPr>
        <p:txBody>
          <a:bodyPr>
            <a:noAutofit/>
          </a:bodyPr>
          <a:lstStyle>
            <a:lvl1pPr algn="ctr">
              <a:defRPr sz="7200">
                <a:solidFill>
                  <a:schemeClr val="tx1">
                    <a:lumMod val="85000"/>
                    <a:lumOff val="1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419600"/>
            <a:ext cx="6400800" cy="1752600"/>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6B8AE398-FFBA-4048-8A36-D1EF3ABE57EE}" type="datetimeFigureOut">
              <a:rPr lang="en-US" smtClean="0"/>
              <a:t>3/9/2017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2692447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8AE398-FFBA-4048-8A36-D1EF3ABE57EE}" type="datetimeFigureOut">
              <a:rPr lang="en-US" smtClean="0"/>
              <a:t>3/9/2017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982931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8AE398-FFBA-4048-8A36-D1EF3ABE57EE}" type="datetimeFigureOut">
              <a:rPr lang="en-US" smtClean="0"/>
              <a:t>3/9/2017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1890524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8AE398-FFBA-4048-8A36-D1EF3ABE57EE}" type="datetimeFigureOut">
              <a:rPr lang="en-US" smtClean="0"/>
              <a:t>3/9/2017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1847278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8AE398-FFBA-4048-8A36-D1EF3ABE57EE}" type="datetimeFigureOut">
              <a:rPr lang="en-US" smtClean="0"/>
              <a:t>3/9/2017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425411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8AE398-FFBA-4048-8A36-D1EF3ABE57EE}" type="datetimeFigureOut">
              <a:rPr lang="en-US" smtClean="0"/>
              <a:t>3/9/2017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244265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8AE398-FFBA-4048-8A36-D1EF3ABE57EE}" type="datetimeFigureOut">
              <a:rPr lang="en-US" smtClean="0"/>
              <a:t>3/9/2017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1529101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8AE398-FFBA-4048-8A36-D1EF3ABE57EE}" type="datetimeFigureOut">
              <a:rPr lang="en-US" smtClean="0"/>
              <a:t>3/9/2017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3710364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8AE398-FFBA-4048-8A36-D1EF3ABE57EE}" type="datetimeFigureOut">
              <a:rPr lang="en-US" smtClean="0"/>
              <a:t>3/9/2017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1315615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8AE398-FFBA-4048-8A36-D1EF3ABE57EE}" type="datetimeFigureOut">
              <a:rPr lang="en-US" smtClean="0"/>
              <a:t>3/9/2017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880015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8AE398-FFBA-4048-8A36-D1EF3ABE57EE}" type="datetimeFigureOut">
              <a:rPr lang="en-US" smtClean="0"/>
              <a:t>3/9/2017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DCE77-90C7-4DA3-9A36-FA2711BE2078}" type="slidenum">
              <a:rPr lang="en-US" smtClean="0"/>
              <a:t>‹#›</a:t>
            </a:fld>
            <a:endParaRPr lang="en-US"/>
          </a:p>
        </p:txBody>
      </p:sp>
    </p:spTree>
    <p:extLst>
      <p:ext uri="{BB962C8B-B14F-4D97-AF65-F5344CB8AC3E}">
        <p14:creationId xmlns:p14="http://schemas.microsoft.com/office/powerpoint/2010/main" val="3868624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19200" y="838200"/>
            <a:ext cx="7467600" cy="4419600"/>
          </a:xfrm>
        </p:spPr>
        <p:txBody>
          <a:bodyPr>
            <a:normAutofit/>
          </a:bodyPr>
          <a:lstStyle>
            <a:lvl1pPr marL="571500" indent="-571500">
              <a:buFont typeface="Arial" panose="020B0604020202020204" pitchFamily="34" charset="0"/>
              <a:buChar char="•"/>
              <a:defRPr sz="4000">
                <a:solidFill>
                  <a:schemeClr val="tx1"/>
                </a:solidFill>
              </a:defRPr>
            </a:lvl1pPr>
            <a:lvl2pPr marL="742950" indent="-285750">
              <a:buFont typeface="Arial" panose="020B0604020202020204" pitchFamily="34" charset="0"/>
              <a:buChar char="•"/>
              <a:defRPr sz="1800">
                <a:solidFill>
                  <a:schemeClr val="tx1"/>
                </a:solidFill>
              </a:defRPr>
            </a:lvl2pPr>
            <a:lvl3pPr marL="1200150" indent="-285750">
              <a:buFont typeface="Arial" panose="020B0604020202020204" pitchFamily="34" charset="0"/>
              <a:buChar char="•"/>
              <a:defRPr sz="1800">
                <a:solidFill>
                  <a:schemeClr val="tx1"/>
                </a:solidFill>
              </a:defRPr>
            </a:lvl3pPr>
            <a:lvl4pPr marL="1657350" indent="-285750">
              <a:buFont typeface="Arial" panose="020B0604020202020204" pitchFamily="34" charset="0"/>
              <a:buChar char="•"/>
              <a:defRPr sz="1800">
                <a:solidFill>
                  <a:schemeClr val="tx1"/>
                </a:solidFill>
              </a:defRPr>
            </a:lvl4pPr>
            <a:lvl5pPr marL="2114550" indent="-285750">
              <a:buFont typeface="Arial" panose="020B0604020202020204" pitchFamily="34" charset="0"/>
              <a:buChar char="•"/>
              <a:defRPr sz="18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4EBB13B0-FA83-45DC-9BB4-8CEB9D80380C}" type="datetimeFigureOut">
              <a:rPr lang="en-US" smtClean="0"/>
              <a:pPr/>
              <a:t>3/9/2017</a:t>
            </a:fld>
            <a:endParaRPr lang="en-US"/>
          </a:p>
        </p:txBody>
      </p:sp>
      <p:sp>
        <p:nvSpPr>
          <p:cNvPr id="12" name="Footer Placeholder 11"/>
          <p:cNvSpPr>
            <a:spLocks noGrp="1"/>
          </p:cNvSpPr>
          <p:nvPr>
            <p:ph type="ftr" sz="quarter" idx="12"/>
          </p:nvPr>
        </p:nvSpPr>
        <p:spPr/>
        <p:txBody>
          <a:bodyPr/>
          <a:lstStyle/>
          <a:p>
            <a:endParaRPr lang="en-US">
              <a:solidFill>
                <a:prstClr val="black">
                  <a:lumMod val="60000"/>
                  <a:lumOff val="40000"/>
                </a:prstClr>
              </a:solidFill>
            </a:endParaRPr>
          </a:p>
        </p:txBody>
      </p:sp>
    </p:spTree>
    <p:extLst>
      <p:ext uri="{BB962C8B-B14F-4D97-AF65-F5344CB8AC3E}">
        <p14:creationId xmlns:p14="http://schemas.microsoft.com/office/powerpoint/2010/main" val="8151265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AE398-FFBA-4048-8A36-D1EF3ABE57EE}" type="datetimeFigureOut">
              <a:rPr lang="en-US" smtClean="0"/>
              <a:t>3/9/2017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DCE77-90C7-4DA3-9A36-FA2711BE2078}" type="slidenum">
              <a:rPr lang="en-US" smtClean="0"/>
              <a:t>‹#›</a:t>
            </a:fld>
            <a:endParaRPr lang="en-US" dirty="0"/>
          </a:p>
        </p:txBody>
      </p:sp>
      <p:sp>
        <p:nvSpPr>
          <p:cNvPr id="7" name="Rectangle 6"/>
          <p:cNvSpPr/>
          <p:nvPr userDrawn="1"/>
        </p:nvSpPr>
        <p:spPr>
          <a:xfrm>
            <a:off x="0" y="0"/>
            <a:ext cx="304800" cy="6858000"/>
          </a:xfrm>
          <a:prstGeom prst="rect">
            <a:avLst/>
          </a:prstGeom>
          <a:gradFill>
            <a:gsLst>
              <a:gs pos="71000">
                <a:srgbClr val="6787AF"/>
              </a:gs>
              <a:gs pos="100000">
                <a:srgbClr val="002060"/>
              </a:gs>
              <a:gs pos="0">
                <a:schemeClr val="accent5">
                  <a:lumMod val="75000"/>
                </a:schemeClr>
              </a:gs>
              <a:gs pos="22000">
                <a:schemeClr val="accent5">
                  <a:lumMod val="75000"/>
                </a:schemeClr>
              </a:gs>
              <a:gs pos="100000">
                <a:schemeClr val="accent1">
                  <a:lumMod val="40000"/>
                  <a:lumOff val="60000"/>
                </a:schemeClr>
              </a:gs>
              <a:gs pos="51000">
                <a:schemeClr val="tx2">
                  <a:lumMod val="60000"/>
                  <a:lumOff val="4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lbuchsba\Pictures\PS logo.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315200" y="6172200"/>
            <a:ext cx="1629002" cy="581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768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spcBef>
          <a:spcPct val="0"/>
        </a:spcBef>
        <a:buNone/>
        <a:defRPr sz="4800" b="0" kern="12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Calibri" panose="020F0502020204030204" pitchFamily="34" charset="0"/>
        <a:buChar char="»"/>
        <a:defRPr sz="3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Calibri" panose="020F0502020204030204" pitchFamily="34" charset="0"/>
        <a:buChar char="»"/>
        <a:defRPr sz="2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Calibri" panose="020F0502020204030204" pitchFamily="34" charset="0"/>
        <a:buChar char="»"/>
        <a:defRPr sz="20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1470025"/>
          </a:xfrm>
        </p:spPr>
        <p:txBody>
          <a:bodyPr>
            <a:normAutofit/>
          </a:bodyPr>
          <a:lstStyle/>
          <a:p>
            <a:r>
              <a:rPr lang="en-US" sz="7200" dirty="0" smtClean="0"/>
              <a:t>Peer Support</a:t>
            </a:r>
            <a:endParaRPr lang="en-US" sz="7200" dirty="0"/>
          </a:p>
        </p:txBody>
      </p:sp>
      <p:sp>
        <p:nvSpPr>
          <p:cNvPr id="3" name="Subtitle 2"/>
          <p:cNvSpPr>
            <a:spLocks noGrp="1"/>
          </p:cNvSpPr>
          <p:nvPr>
            <p:ph type="subTitle" idx="1"/>
          </p:nvPr>
        </p:nvSpPr>
        <p:spPr>
          <a:xfrm>
            <a:off x="1371600" y="4114800"/>
            <a:ext cx="6400800" cy="2209800"/>
          </a:xfrm>
        </p:spPr>
        <p:txBody>
          <a:bodyPr>
            <a:normAutofit/>
          </a:bodyPr>
          <a:lstStyle/>
          <a:p>
            <a:r>
              <a:rPr lang="en-US" sz="2600" b="1" dirty="0"/>
              <a:t>Patricia Folcarelli RN, PhD</a:t>
            </a:r>
            <a:r>
              <a:rPr lang="en-US" sz="2300" dirty="0"/>
              <a:t>, </a:t>
            </a:r>
            <a:endParaRPr lang="en-US" sz="2300" dirty="0" smtClean="0"/>
          </a:p>
          <a:p>
            <a:r>
              <a:rPr lang="en-US" sz="2300" dirty="0" smtClean="0"/>
              <a:t>Interim VP Health Care Quality,  </a:t>
            </a:r>
            <a:r>
              <a:rPr lang="en-US" sz="2300" dirty="0" smtClean="0"/>
              <a:t>BIDMC</a:t>
            </a:r>
          </a:p>
          <a:p>
            <a:r>
              <a:rPr lang="en-US" sz="2300"/>
              <a:t>pfolcare@bidmc.harvard.edu</a:t>
            </a:r>
            <a:endParaRPr lang="en-US" sz="2300" dirty="0"/>
          </a:p>
          <a:p>
            <a:endParaRPr lang="en-US"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457200"/>
            <a:ext cx="1524000" cy="6858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181100"/>
            <a:ext cx="1959952" cy="1021234"/>
          </a:xfrm>
          <a:prstGeom prst="rect">
            <a:avLst/>
          </a:prstGeom>
        </p:spPr>
      </p:pic>
    </p:spTree>
    <p:extLst>
      <p:ext uri="{BB962C8B-B14F-4D97-AF65-F5344CB8AC3E}">
        <p14:creationId xmlns:p14="http://schemas.microsoft.com/office/powerpoint/2010/main" val="2355312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Team</a:t>
            </a:r>
            <a:endParaRPr lang="en-US" dirty="0"/>
          </a:p>
        </p:txBody>
      </p:sp>
      <p:sp>
        <p:nvSpPr>
          <p:cNvPr id="3" name="Content Placeholder 2"/>
          <p:cNvSpPr>
            <a:spLocks noGrp="1"/>
          </p:cNvSpPr>
          <p:nvPr>
            <p:ph idx="1"/>
          </p:nvPr>
        </p:nvSpPr>
        <p:spPr/>
        <p:txBody>
          <a:bodyPr>
            <a:normAutofit fontScale="85000" lnSpcReduction="20000"/>
          </a:bodyPr>
          <a:lstStyle/>
          <a:p>
            <a:pPr>
              <a:buFont typeface="Tahoma" panose="020B0604030504040204" pitchFamily="34" charset="0"/>
              <a:buChar char="»"/>
            </a:pPr>
            <a:r>
              <a:rPr lang="en-US" sz="3600" dirty="0" smtClean="0"/>
              <a:t>Developed </a:t>
            </a:r>
            <a:r>
              <a:rPr lang="en-US" sz="3600" dirty="0"/>
              <a:t>in late </a:t>
            </a:r>
            <a:r>
              <a:rPr lang="en-US" sz="3600" dirty="0" smtClean="0"/>
              <a:t>2013</a:t>
            </a:r>
          </a:p>
          <a:p>
            <a:pPr>
              <a:buFont typeface="Tahoma" panose="020B0604030504040204" pitchFamily="34" charset="0"/>
              <a:buChar char="»"/>
            </a:pPr>
            <a:r>
              <a:rPr lang="en-US" sz="3600" dirty="0" smtClean="0"/>
              <a:t>Multidisciplinary </a:t>
            </a:r>
            <a:r>
              <a:rPr lang="en-US" sz="3600" dirty="0"/>
              <a:t>team</a:t>
            </a:r>
          </a:p>
          <a:p>
            <a:pPr lvl="1">
              <a:buFont typeface="Arial" pitchFamily="34" charset="0"/>
              <a:buChar char="•"/>
            </a:pPr>
            <a:r>
              <a:rPr lang="en-US" sz="2600" dirty="0"/>
              <a:t>Sr. VP HR</a:t>
            </a:r>
          </a:p>
          <a:p>
            <a:pPr lvl="1">
              <a:buFont typeface="Arial" pitchFamily="34" charset="0"/>
              <a:buChar char="•"/>
            </a:pPr>
            <a:r>
              <a:rPr lang="en-US" sz="2600" dirty="0"/>
              <a:t>CQO</a:t>
            </a:r>
          </a:p>
          <a:p>
            <a:pPr lvl="1">
              <a:buFont typeface="Arial" pitchFamily="34" charset="0"/>
              <a:buChar char="•"/>
            </a:pPr>
            <a:r>
              <a:rPr lang="en-US" sz="2600" dirty="0"/>
              <a:t>Associate Chief Nurse</a:t>
            </a:r>
          </a:p>
          <a:p>
            <a:pPr lvl="1">
              <a:buFont typeface="Arial" pitchFamily="34" charset="0"/>
              <a:buChar char="•"/>
            </a:pPr>
            <a:r>
              <a:rPr lang="en-US" sz="2600" dirty="0"/>
              <a:t>Sr. Director Patient Safety</a:t>
            </a:r>
          </a:p>
          <a:p>
            <a:pPr lvl="1">
              <a:buFont typeface="Arial" pitchFamily="34" charset="0"/>
              <a:buChar char="•"/>
            </a:pPr>
            <a:r>
              <a:rPr lang="en-US" sz="2600" dirty="0"/>
              <a:t>Psychiatric Clinical Specialists</a:t>
            </a:r>
          </a:p>
          <a:p>
            <a:pPr lvl="1">
              <a:buFont typeface="Arial" pitchFamily="34" charset="0"/>
              <a:buChar char="•"/>
            </a:pPr>
            <a:r>
              <a:rPr lang="en-US" sz="2600" dirty="0"/>
              <a:t>Psychiatry/Clinician Health</a:t>
            </a:r>
          </a:p>
          <a:p>
            <a:pPr lvl="1">
              <a:buFont typeface="Arial" pitchFamily="34" charset="0"/>
              <a:buChar char="•"/>
            </a:pPr>
            <a:r>
              <a:rPr lang="en-US" sz="2600" dirty="0"/>
              <a:t>Nurse Managers</a:t>
            </a:r>
          </a:p>
          <a:p>
            <a:pPr lvl="1">
              <a:buFont typeface="Arial" pitchFamily="34" charset="0"/>
              <a:buChar char="•"/>
            </a:pPr>
            <a:r>
              <a:rPr lang="en-US" sz="2600" dirty="0"/>
              <a:t>Physicians</a:t>
            </a:r>
          </a:p>
          <a:p>
            <a:pPr lvl="1">
              <a:buFont typeface="Arial" pitchFamily="34" charset="0"/>
              <a:buChar char="•"/>
            </a:pPr>
            <a:r>
              <a:rPr lang="en-US" sz="2600" dirty="0"/>
              <a:t>Clinical Director, Social Work</a:t>
            </a:r>
          </a:p>
          <a:p>
            <a:pPr lvl="1">
              <a:buFont typeface="Arial" pitchFamily="34" charset="0"/>
              <a:buChar char="•"/>
            </a:pPr>
            <a:r>
              <a:rPr lang="en-US" sz="2600" dirty="0"/>
              <a:t>Project Management</a:t>
            </a:r>
          </a:p>
          <a:p>
            <a:endParaRPr lang="en-US" dirty="0"/>
          </a:p>
        </p:txBody>
      </p:sp>
    </p:spTree>
    <p:extLst>
      <p:ext uri="{BB962C8B-B14F-4D97-AF65-F5344CB8AC3E}">
        <p14:creationId xmlns:p14="http://schemas.microsoft.com/office/powerpoint/2010/main" val="39193371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Recruitment</a:t>
            </a:r>
            <a:endParaRPr lang="en-US" dirty="0"/>
          </a:p>
        </p:txBody>
      </p:sp>
      <p:sp>
        <p:nvSpPr>
          <p:cNvPr id="3" name="Content Placeholder 2"/>
          <p:cNvSpPr>
            <a:spLocks noGrp="1"/>
          </p:cNvSpPr>
          <p:nvPr>
            <p:ph idx="1"/>
          </p:nvPr>
        </p:nvSpPr>
        <p:spPr/>
        <p:txBody>
          <a:bodyPr>
            <a:normAutofit fontScale="85000" lnSpcReduction="20000"/>
          </a:bodyPr>
          <a:lstStyle/>
          <a:p>
            <a:r>
              <a:rPr lang="en-US" dirty="0"/>
              <a:t>A BIDMC team has come together to help create a culture that emphasizes peer support. We are beginning a pilot peer support program that will be rolled out in the ICUs, the Operating Rooms, and Labor and Delivery, and, after the pilot, we hope to spread the program throughout the medical center. To help us get this program off the ground, we ask that you help us simply by identifying a peer in your environment that you think may be helpful in a difficult situation (this is voluntary for the nominees). This survey is anonymous, and will close </a:t>
            </a:r>
            <a:r>
              <a:rPr lang="en-US" b="1" dirty="0"/>
              <a:t>April 1, 2013.</a:t>
            </a:r>
          </a:p>
        </p:txBody>
      </p:sp>
    </p:spTree>
    <p:extLst>
      <p:ext uri="{BB962C8B-B14F-4D97-AF65-F5344CB8AC3E}">
        <p14:creationId xmlns:p14="http://schemas.microsoft.com/office/powerpoint/2010/main" val="3408039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Peer Supporter Expectations</a:t>
            </a:r>
            <a:endParaRPr lang="en-US" dirty="0"/>
          </a:p>
        </p:txBody>
      </p:sp>
      <p:sp>
        <p:nvSpPr>
          <p:cNvPr id="3" name="Content Placeholder 2"/>
          <p:cNvSpPr>
            <a:spLocks noGrp="1"/>
          </p:cNvSpPr>
          <p:nvPr>
            <p:ph idx="1"/>
          </p:nvPr>
        </p:nvSpPr>
        <p:spPr/>
        <p:txBody>
          <a:bodyPr>
            <a:normAutofit fontScale="77500" lnSpcReduction="20000"/>
          </a:bodyPr>
          <a:lstStyle/>
          <a:p>
            <a:r>
              <a:rPr lang="en-US" sz="4000" dirty="0"/>
              <a:t>A</a:t>
            </a:r>
            <a:r>
              <a:rPr lang="en-US" sz="4000" dirty="0" smtClean="0"/>
              <a:t>ttend </a:t>
            </a:r>
            <a:r>
              <a:rPr lang="en-US" sz="4000" dirty="0"/>
              <a:t>a 3.5 hour </a:t>
            </a:r>
            <a:r>
              <a:rPr lang="en-US" sz="4000" dirty="0" smtClean="0"/>
              <a:t>training</a:t>
            </a:r>
          </a:p>
          <a:p>
            <a:r>
              <a:rPr lang="en-US" sz="4000" dirty="0"/>
              <a:t>P</a:t>
            </a:r>
            <a:r>
              <a:rPr lang="en-US" sz="4000" dirty="0" smtClean="0"/>
              <a:t>articipate </a:t>
            </a:r>
            <a:r>
              <a:rPr lang="en-US" sz="4000" dirty="0"/>
              <a:t>in email </a:t>
            </a:r>
            <a:r>
              <a:rPr lang="en-US" sz="4000" dirty="0" smtClean="0"/>
              <a:t>check-ins</a:t>
            </a:r>
            <a:endParaRPr lang="en-US" dirty="0" smtClean="0"/>
          </a:p>
          <a:p>
            <a:pPr lvl="1"/>
            <a:r>
              <a:rPr lang="en-US" dirty="0" smtClean="0"/>
              <a:t>“I </a:t>
            </a:r>
            <a:r>
              <a:rPr lang="en-US" dirty="0"/>
              <a:t>reached out to a coworker last week </a:t>
            </a:r>
            <a:r>
              <a:rPr lang="en-US" dirty="0" smtClean="0"/>
              <a:t>whose </a:t>
            </a:r>
            <a:r>
              <a:rPr lang="en-US" dirty="0"/>
              <a:t>dad is ill. </a:t>
            </a:r>
            <a:r>
              <a:rPr lang="en-US" dirty="0" smtClean="0"/>
              <a:t>I </a:t>
            </a:r>
            <a:r>
              <a:rPr lang="en-US" dirty="0"/>
              <a:t>don't know </a:t>
            </a:r>
            <a:r>
              <a:rPr lang="en-US" dirty="0" smtClean="0"/>
              <a:t>if it’s </a:t>
            </a:r>
            <a:r>
              <a:rPr lang="en-US" dirty="0"/>
              <a:t>like this in other professions but I feel like nurse's always feel like we need to take care of others and sometimes forget we need to take care of ourselves. </a:t>
            </a:r>
            <a:r>
              <a:rPr lang="en-US" dirty="0" smtClean="0"/>
              <a:t>I </a:t>
            </a:r>
            <a:r>
              <a:rPr lang="en-US" dirty="0"/>
              <a:t>encouraged her to </a:t>
            </a:r>
            <a:r>
              <a:rPr lang="en-US" dirty="0" smtClean="0"/>
              <a:t>contact EAP and look into </a:t>
            </a:r>
            <a:r>
              <a:rPr lang="en-US" dirty="0"/>
              <a:t>the family leave act</a:t>
            </a:r>
            <a:r>
              <a:rPr lang="en-US" dirty="0" smtClean="0"/>
              <a:t>.” </a:t>
            </a:r>
          </a:p>
          <a:p>
            <a:r>
              <a:rPr lang="en-US" sz="4000" dirty="0" smtClean="0"/>
              <a:t>Attend bi-annual gatherings </a:t>
            </a:r>
          </a:p>
          <a:p>
            <a:pPr lvl="1"/>
            <a:r>
              <a:rPr lang="en-US" sz="3600" dirty="0" smtClean="0"/>
              <a:t>Hone their skills, debrief, and support one another in the important work they are doing.</a:t>
            </a:r>
            <a:endParaRPr lang="en-US" sz="3600" dirty="0"/>
          </a:p>
        </p:txBody>
      </p:sp>
    </p:spTree>
    <p:extLst>
      <p:ext uri="{BB962C8B-B14F-4D97-AF65-F5344CB8AC3E}">
        <p14:creationId xmlns:p14="http://schemas.microsoft.com/office/powerpoint/2010/main" val="348586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Program</a:t>
            </a:r>
            <a:endParaRPr lang="en-US" dirty="0"/>
          </a:p>
        </p:txBody>
      </p:sp>
      <p:sp>
        <p:nvSpPr>
          <p:cNvPr id="3" name="Content Placeholder 2"/>
          <p:cNvSpPr>
            <a:spLocks noGrp="1"/>
          </p:cNvSpPr>
          <p:nvPr>
            <p:ph idx="1"/>
          </p:nvPr>
        </p:nvSpPr>
        <p:spPr/>
        <p:txBody>
          <a:bodyPr>
            <a:normAutofit lnSpcReduction="10000"/>
          </a:bodyPr>
          <a:lstStyle/>
          <a:p>
            <a:r>
              <a:rPr lang="en-US" dirty="0" smtClean="0"/>
              <a:t>1:1 Peer to Peer model</a:t>
            </a:r>
          </a:p>
          <a:p>
            <a:r>
              <a:rPr lang="en-US" dirty="0" smtClean="0"/>
              <a:t>135 Peer Supporters in all inpatient units, dermatology, pharmacy, radiology and HCA</a:t>
            </a:r>
          </a:p>
          <a:p>
            <a:r>
              <a:rPr lang="en-US" dirty="0" smtClean="0"/>
              <a:t>Includes non-patient facing units (i.e., the blood bank and pathology)</a:t>
            </a:r>
          </a:p>
          <a:p>
            <a:r>
              <a:rPr lang="en-US" dirty="0" smtClean="0"/>
              <a:t>Program includes </a:t>
            </a:r>
            <a:r>
              <a:rPr lang="en-US" dirty="0" err="1"/>
              <a:t>a</a:t>
            </a:r>
            <a:r>
              <a:rPr lang="en-US" dirty="0" err="1" smtClean="0"/>
              <a:t>ttendings</a:t>
            </a:r>
            <a:r>
              <a:rPr lang="en-US" dirty="0" smtClean="0"/>
              <a:t>, residents, fellows, nurses, PT/</a:t>
            </a:r>
            <a:r>
              <a:rPr lang="en-US" dirty="0" err="1" smtClean="0"/>
              <a:t>Ots</a:t>
            </a:r>
            <a:r>
              <a:rPr lang="en-US" dirty="0" smtClean="0"/>
              <a:t>, unit-based </a:t>
            </a:r>
            <a:r>
              <a:rPr lang="en-US" dirty="0"/>
              <a:t>c</a:t>
            </a:r>
            <a:r>
              <a:rPr lang="en-US" dirty="0" smtClean="0"/>
              <a:t>oordinators &amp; techs</a:t>
            </a:r>
          </a:p>
        </p:txBody>
      </p:sp>
    </p:spTree>
    <p:extLst>
      <p:ext uri="{BB962C8B-B14F-4D97-AF65-F5344CB8AC3E}">
        <p14:creationId xmlns:p14="http://schemas.microsoft.com/office/powerpoint/2010/main" val="525046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61265633"/>
              </p:ext>
            </p:extLst>
          </p:nvPr>
        </p:nvGraphicFramePr>
        <p:xfrm>
          <a:off x="609600" y="2362200"/>
          <a:ext cx="8305800" cy="3397407"/>
        </p:xfrm>
        <a:graphic>
          <a:graphicData uri="http://schemas.openxmlformats.org/drawingml/2006/table">
            <a:tbl>
              <a:tblPr firstRow="1" bandRow="1">
                <a:tableStyleId>{3C2FFA5D-87B4-456A-9821-1D502468CF0F}</a:tableStyleId>
              </a:tblPr>
              <a:tblGrid>
                <a:gridCol w="4152900"/>
                <a:gridCol w="4152900"/>
              </a:tblGrid>
              <a:tr h="386565">
                <a:tc>
                  <a:txBody>
                    <a:bodyPr/>
                    <a:lstStyle/>
                    <a:p>
                      <a:r>
                        <a:rPr lang="en-US" sz="2000" dirty="0" smtClean="0"/>
                        <a:t>What a Peer Supporter Does</a:t>
                      </a:r>
                      <a:endParaRPr lang="en-US" sz="2000" dirty="0"/>
                    </a:p>
                  </a:txBody>
                  <a:tcPr/>
                </a:tc>
                <a:tc>
                  <a:txBody>
                    <a:bodyPr/>
                    <a:lstStyle/>
                    <a:p>
                      <a:r>
                        <a:rPr lang="en-US" sz="2000" dirty="0" smtClean="0"/>
                        <a:t>What a</a:t>
                      </a:r>
                      <a:r>
                        <a:rPr lang="en-US" sz="2000" baseline="0" dirty="0" smtClean="0"/>
                        <a:t> Peer Supporter Does </a:t>
                      </a:r>
                      <a:r>
                        <a:rPr lang="en-US" sz="2000" baseline="0" dirty="0" smtClean="0">
                          <a:solidFill>
                            <a:srgbClr val="C00000"/>
                          </a:solidFill>
                        </a:rPr>
                        <a:t>NOT</a:t>
                      </a:r>
                      <a:r>
                        <a:rPr lang="en-US" sz="2000" baseline="0" dirty="0" smtClean="0"/>
                        <a:t> Do</a:t>
                      </a:r>
                      <a:endParaRPr lang="en-US" sz="2000" dirty="0"/>
                    </a:p>
                  </a:txBody>
                  <a:tcPr/>
                </a:tc>
              </a:tr>
              <a:tr h="386565">
                <a:tc>
                  <a:txBody>
                    <a:bodyPr/>
                    <a:lstStyle/>
                    <a:p>
                      <a:r>
                        <a:rPr lang="en-US" dirty="0" smtClean="0"/>
                        <a:t>Normalizes feelings of peer</a:t>
                      </a:r>
                      <a:endParaRPr lang="en-US" dirty="0"/>
                    </a:p>
                  </a:txBody>
                  <a:tcPr/>
                </a:tc>
                <a:tc>
                  <a:txBody>
                    <a:bodyPr/>
                    <a:lstStyle/>
                    <a:p>
                      <a:r>
                        <a:rPr lang="en-US" dirty="0" smtClean="0"/>
                        <a:t>Participate</a:t>
                      </a:r>
                      <a:r>
                        <a:rPr lang="en-US" baseline="0" dirty="0" smtClean="0"/>
                        <a:t> in </a:t>
                      </a:r>
                      <a:r>
                        <a:rPr lang="en-US" dirty="0" smtClean="0"/>
                        <a:t>Quality</a:t>
                      </a:r>
                      <a:r>
                        <a:rPr lang="en-US" baseline="0" dirty="0" smtClean="0"/>
                        <a:t> Assurance, RCAs</a:t>
                      </a:r>
                      <a:endParaRPr lang="en-US" dirty="0"/>
                    </a:p>
                  </a:txBody>
                  <a:tcPr/>
                </a:tc>
              </a:tr>
              <a:tr h="386565">
                <a:tc>
                  <a:txBody>
                    <a:bodyPr/>
                    <a:lstStyle/>
                    <a:p>
                      <a:r>
                        <a:rPr lang="en-US" dirty="0" smtClean="0"/>
                        <a:t>Validates competence of peer</a:t>
                      </a:r>
                      <a:endParaRPr lang="en-US" dirty="0"/>
                    </a:p>
                  </a:txBody>
                  <a:tcPr/>
                </a:tc>
                <a:tc>
                  <a:txBody>
                    <a:bodyPr/>
                    <a:lstStyle/>
                    <a:p>
                      <a:r>
                        <a:rPr lang="en-US" dirty="0" smtClean="0"/>
                        <a:t>Offer disclosure coaching (there are other resources</a:t>
                      </a:r>
                      <a:r>
                        <a:rPr lang="en-US" baseline="0" dirty="0" smtClean="0"/>
                        <a:t> for this: page </a:t>
                      </a:r>
                      <a:r>
                        <a:rPr lang="en-US" b="1" baseline="0" dirty="0" smtClean="0">
                          <a:solidFill>
                            <a:srgbClr val="00B050"/>
                          </a:solidFill>
                        </a:rPr>
                        <a:t>3-HELP</a:t>
                      </a:r>
                      <a:r>
                        <a:rPr lang="en-US" baseline="0" dirty="0" smtClean="0"/>
                        <a:t>)</a:t>
                      </a:r>
                      <a:endParaRPr lang="en-US" dirty="0"/>
                    </a:p>
                  </a:txBody>
                  <a:tcPr/>
                </a:tc>
              </a:tr>
              <a:tr h="667221">
                <a:tc>
                  <a:txBody>
                    <a:bodyPr/>
                    <a:lstStyle/>
                    <a:p>
                      <a:r>
                        <a:rPr lang="en-US" dirty="0" smtClean="0"/>
                        <a:t>Assesses peer’s need for professional resources</a:t>
                      </a:r>
                      <a:endParaRPr lang="en-US" dirty="0"/>
                    </a:p>
                  </a:txBody>
                  <a:tcPr/>
                </a:tc>
                <a:tc>
                  <a:txBody>
                    <a:bodyPr/>
                    <a:lstStyle/>
                    <a:p>
                      <a:r>
                        <a:rPr lang="en-US" dirty="0" smtClean="0"/>
                        <a:t>Deal with job performance issues</a:t>
                      </a:r>
                      <a:endParaRPr lang="en-US" dirty="0"/>
                    </a:p>
                  </a:txBody>
                  <a:tcPr/>
                </a:tc>
              </a:tr>
              <a:tr h="1196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Directs</a:t>
                      </a:r>
                      <a:r>
                        <a:rPr lang="en-US" baseline="0" dirty="0" smtClean="0"/>
                        <a:t> peer to other resources as appropriate</a:t>
                      </a:r>
                      <a:endParaRPr lang="en-US" dirty="0"/>
                    </a:p>
                  </a:txBody>
                  <a:tcPr/>
                </a:tc>
                <a:tc>
                  <a:txBody>
                    <a:bodyPr/>
                    <a:lstStyle/>
                    <a:p>
                      <a:r>
                        <a:rPr lang="en-US" dirty="0" smtClean="0"/>
                        <a:t>Handle</a:t>
                      </a:r>
                      <a:r>
                        <a:rPr lang="en-US" baseline="0" dirty="0" smtClean="0"/>
                        <a:t> s</a:t>
                      </a:r>
                      <a:r>
                        <a:rPr lang="en-US" dirty="0" smtClean="0"/>
                        <a:t>ubstance</a:t>
                      </a:r>
                      <a:r>
                        <a:rPr lang="en-US" baseline="0" dirty="0" smtClean="0"/>
                        <a:t> abuse coaching or violence prevention</a:t>
                      </a:r>
                      <a:endParaRPr lang="en-US" dirty="0"/>
                    </a:p>
                  </a:txBody>
                  <a:tcPr/>
                </a:tc>
              </a:tr>
              <a:tr h="667221">
                <a:tc>
                  <a:txBody>
                    <a:bodyPr/>
                    <a:lstStyle/>
                    <a:p>
                      <a:r>
                        <a:rPr lang="en-US" dirty="0" smtClean="0"/>
                        <a:t>Follows</a:t>
                      </a:r>
                      <a:r>
                        <a:rPr lang="en-US" baseline="0" dirty="0" smtClean="0"/>
                        <a:t> up with peer in the short term and long term to “check-in”</a:t>
                      </a:r>
                      <a:endParaRPr lang="en-US" dirty="0"/>
                    </a:p>
                  </a:txBody>
                  <a:tcPr/>
                </a:tc>
                <a:tc>
                  <a:txBody>
                    <a:bodyPr/>
                    <a:lstStyle/>
                    <a:p>
                      <a:r>
                        <a:rPr lang="en-US" dirty="0" smtClean="0"/>
                        <a:t>Offer malpractice suit support (there</a:t>
                      </a:r>
                      <a:r>
                        <a:rPr lang="en-US" baseline="0" dirty="0" smtClean="0"/>
                        <a:t> are other resources for this)</a:t>
                      </a:r>
                      <a:endParaRPr lang="en-US" dirty="0"/>
                    </a:p>
                  </a:txBody>
                  <a:tcPr/>
                </a:tc>
              </a:tr>
            </a:tbl>
          </a:graphicData>
        </a:graphic>
      </p:graphicFrame>
      <p:sp>
        <p:nvSpPr>
          <p:cNvPr id="5" name="TextBox 4"/>
          <p:cNvSpPr txBox="1"/>
          <p:nvPr/>
        </p:nvSpPr>
        <p:spPr>
          <a:xfrm>
            <a:off x="609600" y="304800"/>
            <a:ext cx="8001000" cy="1569660"/>
          </a:xfrm>
          <a:prstGeom prst="rect">
            <a:avLst/>
          </a:prstGeom>
          <a:noFill/>
        </p:spPr>
        <p:txBody>
          <a:bodyPr wrap="square" rtlCol="0">
            <a:spAutoFit/>
          </a:bodyPr>
          <a:lstStyle/>
          <a:p>
            <a:r>
              <a:rPr lang="en-US" sz="4800" dirty="0">
                <a:solidFill>
                  <a:prstClr val="black"/>
                </a:solidFill>
                <a:latin typeface="Tahoma" panose="020B0604030504040204" pitchFamily="34" charset="0"/>
                <a:ea typeface="Tahoma" panose="020B0604030504040204" pitchFamily="34" charset="0"/>
                <a:cs typeface="Tahoma" panose="020B0604030504040204" pitchFamily="34" charset="0"/>
              </a:rPr>
              <a:t>Peer Supporter Role Description</a:t>
            </a:r>
          </a:p>
        </p:txBody>
      </p:sp>
    </p:spTree>
    <p:extLst>
      <p:ext uri="{BB962C8B-B14F-4D97-AF65-F5344CB8AC3E}">
        <p14:creationId xmlns:p14="http://schemas.microsoft.com/office/powerpoint/2010/main" val="35950363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53300299"/>
              </p:ext>
            </p:extLst>
          </p:nvPr>
        </p:nvGraphicFramePr>
        <p:xfrm>
          <a:off x="2895600" y="1371600"/>
          <a:ext cx="6124731" cy="482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ircular Arrow 8"/>
          <p:cNvSpPr/>
          <p:nvPr/>
        </p:nvSpPr>
        <p:spPr>
          <a:xfrm rot="16200000" flipV="1">
            <a:off x="7461979" y="2628900"/>
            <a:ext cx="1676400" cy="1600200"/>
          </a:xfrm>
          <a:prstGeom prst="circularArrow">
            <a:avLst>
              <a:gd name="adj1" fmla="val 8945"/>
              <a:gd name="adj2" fmla="val 1142319"/>
              <a:gd name="adj3" fmla="val 20457679"/>
              <a:gd name="adj4" fmla="val 10800000"/>
              <a:gd name="adj5" fmla="val 120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aphicFrame>
        <p:nvGraphicFramePr>
          <p:cNvPr id="12" name="Diagram 11"/>
          <p:cNvGraphicFramePr/>
          <p:nvPr>
            <p:extLst>
              <p:ext uri="{D42A27DB-BD31-4B8C-83A1-F6EECF244321}">
                <p14:modId xmlns:p14="http://schemas.microsoft.com/office/powerpoint/2010/main" val="2930541030"/>
              </p:ext>
            </p:extLst>
          </p:nvPr>
        </p:nvGraphicFramePr>
        <p:xfrm>
          <a:off x="838200" y="1524000"/>
          <a:ext cx="4495800" cy="509374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TextBox 12"/>
          <p:cNvSpPr txBox="1"/>
          <p:nvPr/>
        </p:nvSpPr>
        <p:spPr>
          <a:xfrm>
            <a:off x="1066800" y="381000"/>
            <a:ext cx="3733800" cy="1323439"/>
          </a:xfrm>
          <a:prstGeom prst="rect">
            <a:avLst/>
          </a:prstGeom>
          <a:noFill/>
        </p:spPr>
        <p:txBody>
          <a:bodyPr wrap="square" rtlCol="0">
            <a:spAutoFit/>
          </a:bodyPr>
          <a:lstStyle/>
          <a:p>
            <a:pPr algn="ctr"/>
            <a:r>
              <a:rPr lang="en-US" sz="4000" b="1" dirty="0">
                <a:solidFill>
                  <a:prstClr val="black"/>
                </a:solidFill>
              </a:rPr>
              <a:t>BIDMC Peer Support</a:t>
            </a:r>
          </a:p>
        </p:txBody>
      </p:sp>
    </p:spTree>
    <p:extLst>
      <p:ext uri="{BB962C8B-B14F-4D97-AF65-F5344CB8AC3E}">
        <p14:creationId xmlns:p14="http://schemas.microsoft.com/office/powerpoint/2010/main" val="3990485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Support Portal Page</a:t>
            </a:r>
            <a:endParaRPr lang="en-US" dirty="0"/>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52600" y="1295400"/>
            <a:ext cx="5791200" cy="4830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1455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4159479828"/>
              </p:ext>
            </p:extLst>
          </p:nvPr>
        </p:nvGraphicFramePr>
        <p:xfrm>
          <a:off x="607143" y="609600"/>
          <a:ext cx="7848600" cy="5461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42974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218036120"/>
              </p:ext>
            </p:extLst>
          </p:nvPr>
        </p:nvGraphicFramePr>
        <p:xfrm>
          <a:off x="609600" y="838200"/>
          <a:ext cx="7696200" cy="4622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271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the Program</a:t>
            </a:r>
            <a:endParaRPr lang="en-US" dirty="0"/>
          </a:p>
        </p:txBody>
      </p:sp>
      <p:sp>
        <p:nvSpPr>
          <p:cNvPr id="3" name="Content Placeholder 2"/>
          <p:cNvSpPr>
            <a:spLocks noGrp="1"/>
          </p:cNvSpPr>
          <p:nvPr>
            <p:ph idx="1"/>
          </p:nvPr>
        </p:nvSpPr>
        <p:spPr/>
        <p:txBody>
          <a:bodyPr>
            <a:normAutofit/>
          </a:bodyPr>
          <a:lstStyle/>
          <a:p>
            <a:r>
              <a:rPr lang="en-US" dirty="0" smtClean="0"/>
              <a:t>Survey staff of pilot units</a:t>
            </a:r>
          </a:p>
          <a:p>
            <a:pPr lvl="1"/>
            <a:r>
              <a:rPr lang="en-US" dirty="0" smtClean="0"/>
              <a:t>Have you experienced an adverse event?</a:t>
            </a:r>
          </a:p>
          <a:p>
            <a:pPr lvl="1"/>
            <a:r>
              <a:rPr lang="en-US" dirty="0" smtClean="0"/>
              <a:t>Do you know about the Peer Support Program?</a:t>
            </a:r>
          </a:p>
          <a:p>
            <a:pPr lvl="1"/>
            <a:r>
              <a:rPr lang="en-US" dirty="0" smtClean="0"/>
              <a:t>Have you used the program?</a:t>
            </a:r>
          </a:p>
          <a:p>
            <a:pPr lvl="1"/>
            <a:r>
              <a:rPr lang="en-US" dirty="0" smtClean="0"/>
              <a:t>If yes, was it helpful? If not, why not?</a:t>
            </a:r>
          </a:p>
          <a:p>
            <a:pPr lvl="1"/>
            <a:r>
              <a:rPr lang="en-US" dirty="0" smtClean="0"/>
              <a:t>Do you know who the Peer Supporter is in your area?</a:t>
            </a:r>
          </a:p>
          <a:p>
            <a:pPr lvl="1"/>
            <a:endParaRPr lang="en-US" dirty="0" smtClean="0"/>
          </a:p>
          <a:p>
            <a:endParaRPr lang="en-US" dirty="0"/>
          </a:p>
        </p:txBody>
      </p:sp>
    </p:spTree>
    <p:extLst>
      <p:ext uri="{BB962C8B-B14F-4D97-AF65-F5344CB8AC3E}">
        <p14:creationId xmlns:p14="http://schemas.microsoft.com/office/powerpoint/2010/main" val="649912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Results</a:t>
            </a:r>
            <a:endParaRPr lang="en-US" dirty="0"/>
          </a:p>
        </p:txBody>
      </p:sp>
      <p:sp>
        <p:nvSpPr>
          <p:cNvPr id="3" name="Content Placeholder 2"/>
          <p:cNvSpPr>
            <a:spLocks noGrp="1"/>
          </p:cNvSpPr>
          <p:nvPr>
            <p:ph idx="1"/>
          </p:nvPr>
        </p:nvSpPr>
        <p:spPr/>
        <p:txBody>
          <a:bodyPr>
            <a:normAutofit fontScale="62500" lnSpcReduction="20000"/>
          </a:bodyPr>
          <a:lstStyle/>
          <a:p>
            <a:pPr marL="457200" lvl="1" indent="-457200"/>
            <a:r>
              <a:rPr lang="en-US" sz="3800" dirty="0" smtClean="0"/>
              <a:t>251 respondents – physicians, nurses, and techs</a:t>
            </a:r>
          </a:p>
          <a:p>
            <a:pPr marL="457200" lvl="1" indent="-457200"/>
            <a:r>
              <a:rPr lang="en-US" sz="3800" dirty="0" smtClean="0"/>
              <a:t>90% staff surveyed experienced event in last 12 months</a:t>
            </a:r>
            <a:endParaRPr lang="en-US" sz="3800" dirty="0"/>
          </a:p>
          <a:p>
            <a:pPr marL="342900" lvl="1" indent="-342900"/>
            <a:r>
              <a:rPr lang="en-US" sz="3800" dirty="0" smtClean="0"/>
              <a:t>Top 3 causes of stress - communication breakdown, adverse event and patient death</a:t>
            </a:r>
          </a:p>
          <a:p>
            <a:pPr marL="342900" lvl="1" indent="-342900"/>
            <a:r>
              <a:rPr lang="en-US" sz="3800" dirty="0" smtClean="0"/>
              <a:t>30% did not seek support following event</a:t>
            </a:r>
          </a:p>
          <a:p>
            <a:pPr marL="342900" lvl="1" indent="-342900"/>
            <a:r>
              <a:rPr lang="en-US" sz="3800" dirty="0" smtClean="0"/>
              <a:t>1/3 received support from colleague or peer supporter</a:t>
            </a:r>
            <a:endParaRPr lang="en-US" sz="3800" dirty="0"/>
          </a:p>
          <a:p>
            <a:pPr marL="342900" lvl="1" indent="-342900"/>
            <a:r>
              <a:rPr lang="en-US" sz="3800" dirty="0" smtClean="0"/>
              <a:t>50% aware of BIDMC Peer Support program</a:t>
            </a:r>
          </a:p>
          <a:p>
            <a:r>
              <a:rPr lang="en-US" sz="3800" dirty="0" smtClean="0"/>
              <a:t>Can peer support make it easier to cope with emotional reactions to events? </a:t>
            </a:r>
            <a:r>
              <a:rPr lang="en-US" sz="3800" dirty="0" smtClean="0">
                <a:solidFill>
                  <a:srgbClr val="FF0000"/>
                </a:solidFill>
              </a:rPr>
              <a:t>70% yes</a:t>
            </a:r>
          </a:p>
          <a:p>
            <a:r>
              <a:rPr lang="en-US" sz="3800" dirty="0" smtClean="0"/>
              <a:t>Do you believe it can improve job performance and satisfaction? </a:t>
            </a:r>
            <a:r>
              <a:rPr lang="en-US" sz="3800" dirty="0" smtClean="0">
                <a:solidFill>
                  <a:srgbClr val="FF0000"/>
                </a:solidFill>
              </a:rPr>
              <a:t>70% yes</a:t>
            </a:r>
          </a:p>
          <a:p>
            <a:endParaRPr lang="en-US" dirty="0" smtClean="0"/>
          </a:p>
          <a:p>
            <a:endParaRPr lang="en-US" dirty="0"/>
          </a:p>
        </p:txBody>
      </p:sp>
    </p:spTree>
    <p:extLst>
      <p:ext uri="{BB962C8B-B14F-4D97-AF65-F5344CB8AC3E}">
        <p14:creationId xmlns:p14="http://schemas.microsoft.com/office/powerpoint/2010/main" val="2780365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4148</TotalTime>
  <Words>729</Words>
  <Application>Microsoft Office PowerPoint</Application>
  <PresentationFormat>On-screen Show (4:3)</PresentationFormat>
  <Paragraphs>96</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Peer Support</vt:lpstr>
      <vt:lpstr>Leadership Team</vt:lpstr>
      <vt:lpstr>Recruitment</vt:lpstr>
      <vt:lpstr>Peer Supporter Expectations</vt:lpstr>
      <vt:lpstr>Current Program</vt:lpstr>
      <vt:lpstr>PowerPoint Presentation</vt:lpstr>
      <vt:lpstr>PowerPoint Presentation</vt:lpstr>
      <vt:lpstr>Peer Support Portal Page</vt:lpstr>
      <vt:lpstr>PowerPoint Presentation</vt:lpstr>
      <vt:lpstr>PowerPoint Presentation</vt:lpstr>
      <vt:lpstr>Evaluating the Program</vt:lpstr>
      <vt:lpstr>Survey Results</vt:lpstr>
    </vt:vector>
  </TitlesOfParts>
  <Company>Beth Israel Deaconess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Support</dc:title>
  <dc:creator>Buchsbaum,Lisa (BIDMC - Health Care Quality)</dc:creator>
  <cp:lastModifiedBy>Emily Biocchi</cp:lastModifiedBy>
  <cp:revision>75</cp:revision>
  <cp:lastPrinted>2016-11-28T15:46:22Z</cp:lastPrinted>
  <dcterms:created xsi:type="dcterms:W3CDTF">2015-08-31T19:39:20Z</dcterms:created>
  <dcterms:modified xsi:type="dcterms:W3CDTF">2017-03-09T15:47:32Z</dcterms:modified>
</cp:coreProperties>
</file>